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36"/>
  </p:notesMasterIdLst>
  <p:handoutMasterIdLst>
    <p:handoutMasterId r:id="rId37"/>
  </p:handoutMasterIdLst>
  <p:sldIdLst>
    <p:sldId id="1861" r:id="rId2"/>
    <p:sldId id="4373" r:id="rId3"/>
    <p:sldId id="2076137657" r:id="rId4"/>
    <p:sldId id="2076137659" r:id="rId5"/>
    <p:sldId id="2076137224" r:id="rId6"/>
    <p:sldId id="2076137654" r:id="rId7"/>
    <p:sldId id="2076137655" r:id="rId8"/>
    <p:sldId id="2076137656" r:id="rId9"/>
    <p:sldId id="267" r:id="rId10"/>
    <p:sldId id="2101" r:id="rId11"/>
    <p:sldId id="2076138882" r:id="rId12"/>
    <p:sldId id="2076138883" r:id="rId13"/>
    <p:sldId id="1995" r:id="rId14"/>
    <p:sldId id="2076138881" r:id="rId15"/>
    <p:sldId id="4327" r:id="rId16"/>
    <p:sldId id="11640" r:id="rId17"/>
    <p:sldId id="11715" r:id="rId18"/>
    <p:sldId id="1853" r:id="rId19"/>
    <p:sldId id="336" r:id="rId20"/>
    <p:sldId id="2069" r:id="rId21"/>
    <p:sldId id="2120" r:id="rId22"/>
    <p:sldId id="2121" r:id="rId23"/>
    <p:sldId id="2122" r:id="rId24"/>
    <p:sldId id="2247" r:id="rId25"/>
    <p:sldId id="4368" r:id="rId26"/>
    <p:sldId id="11645" r:id="rId27"/>
    <p:sldId id="4369" r:id="rId28"/>
    <p:sldId id="4370" r:id="rId29"/>
    <p:sldId id="4371" r:id="rId30"/>
    <p:sldId id="4372" r:id="rId31"/>
    <p:sldId id="11646" r:id="rId32"/>
    <p:sldId id="2076137658" r:id="rId33"/>
    <p:sldId id="2076138884" r:id="rId34"/>
    <p:sldId id="4312"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4373"/>
            <p14:sldId id="2076137657"/>
            <p14:sldId id="2076137659"/>
            <p14:sldId id="2076137224"/>
            <p14:sldId id="2076137654"/>
            <p14:sldId id="2076137655"/>
            <p14:sldId id="2076137656"/>
            <p14:sldId id="267"/>
            <p14:sldId id="2101"/>
            <p14:sldId id="2076138882"/>
            <p14:sldId id="2076138883"/>
            <p14:sldId id="1995"/>
            <p14:sldId id="2076138881"/>
            <p14:sldId id="4327"/>
            <p14:sldId id="11640"/>
            <p14:sldId id="11715"/>
            <p14:sldId id="1853"/>
            <p14:sldId id="336"/>
            <p14:sldId id="2069"/>
            <p14:sldId id="2120"/>
            <p14:sldId id="2121"/>
            <p14:sldId id="2122"/>
            <p14:sldId id="2247"/>
            <p14:sldId id="4368"/>
            <p14:sldId id="11645"/>
            <p14:sldId id="4369"/>
            <p14:sldId id="4370"/>
            <p14:sldId id="4371"/>
            <p14:sldId id="4372"/>
            <p14:sldId id="11646"/>
            <p14:sldId id="2076137658"/>
            <p14:sldId id="2076138884"/>
            <p14:sldId id="4312"/>
          </p14:sldIdLst>
        </p14:section>
        <p14:section name="Default Section" id="{00551304-6CD0-4D45-BC24-A985FCBA78D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85E0D-DF3B-3269-A7D6-27337FA08C0B}" v="104" dt="2021-05-11T10:41:57.150"/>
    <p1510:client id="{AFBE4CCA-FAB0-4E7F-974B-EEA9A3ECC4CA}" v="2" dt="2021-03-17T22:58:42.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136" y="13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5/13/2021 6:34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5/13/2021 6:34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5/13/2021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192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70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pPr marL="285750" indent="-285750">
              <a:buFont typeface="Arial" panose="020B0604020202020204" pitchFamily="34" charset="0"/>
              <a:buChar char="•"/>
            </a:pPr>
            <a:endParaRPr lang="en-US"/>
          </a:p>
        </p:txBody>
      </p:sp>
      <p:sp>
        <p:nvSpPr>
          <p:cNvPr id="9" name="Slide Image Placeholder 8">
            <a:extLst>
              <a:ext uri="{FF2B5EF4-FFF2-40B4-BE49-F238E27FC236}">
                <a16:creationId xmlns:a16="http://schemas.microsoft.com/office/drawing/2014/main" id="{F2E50A42-6F35-4D42-9724-17BC4E5B7A9D}"/>
              </a:ext>
            </a:extLst>
          </p:cNvPr>
          <p:cNvSpPr>
            <a:spLocks noGrp="1" noRot="1" noChangeAspect="1"/>
          </p:cNvSpPr>
          <p:nvPr>
            <p:ph type="sldImg"/>
          </p:nvPr>
        </p:nvSpPr>
        <p:spPr/>
      </p:sp>
    </p:spTree>
    <p:extLst>
      <p:ext uri="{BB962C8B-B14F-4D97-AF65-F5344CB8AC3E}">
        <p14:creationId xmlns:p14="http://schemas.microsoft.com/office/powerpoint/2010/main" val="218014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5/13/2021</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5/13/2021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5/13/2021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13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17068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5/13/2021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24"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5/13/2021 6:34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217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5/13/2021</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965897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1" r:id="rId21"/>
    <p:sldLayoutId id="2147484732" r:id="rId22"/>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40.png"/><Relationship Id="rId11" Type="http://schemas.openxmlformats.org/officeDocument/2006/relationships/hyperlink" Target="https://docs.microsoft.com/en-us/azure/active-directory/develop/msal-migration"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ADALAADGraph"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6.png"/><Relationship Id="rId18" Type="http://schemas.openxmlformats.org/officeDocument/2006/relationships/image" Target="../media/image21.emf"/><Relationship Id="rId3" Type="http://schemas.openxmlformats.org/officeDocument/2006/relationships/image" Target="../media/image34.png"/><Relationship Id="rId21"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55.png"/><Relationship Id="rId17" Type="http://schemas.openxmlformats.org/officeDocument/2006/relationships/image" Target="../media/image20.emf"/><Relationship Id="rId25" Type="http://schemas.openxmlformats.org/officeDocument/2006/relationships/image" Target="../media/image59.svg"/><Relationship Id="rId2" Type="http://schemas.openxmlformats.org/officeDocument/2006/relationships/notesSlide" Target="../notesSlides/notesSlide13.xml"/><Relationship Id="rId16" Type="http://schemas.openxmlformats.org/officeDocument/2006/relationships/image" Target="../media/image19.emf"/><Relationship Id="rId20"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4.png"/><Relationship Id="rId24" Type="http://schemas.openxmlformats.org/officeDocument/2006/relationships/image" Target="../media/image58.png"/><Relationship Id="rId5" Type="http://schemas.microsoft.com/office/2007/relationships/hdphoto" Target="../media/hdphoto1.wdp"/><Relationship Id="rId15" Type="http://schemas.openxmlformats.org/officeDocument/2006/relationships/image" Target="../media/image18.emf"/><Relationship Id="rId23" Type="http://schemas.openxmlformats.org/officeDocument/2006/relationships/image" Target="../media/image17.png"/><Relationship Id="rId10" Type="http://schemas.openxmlformats.org/officeDocument/2006/relationships/image" Target="../media/image53.png"/><Relationship Id="rId19" Type="http://schemas.openxmlformats.org/officeDocument/2006/relationships/image" Target="../media/image22.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image" Target="../media/image6.png"/><Relationship Id="rId22"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15.xml"/><Relationship Id="rId6" Type="http://schemas.openxmlformats.org/officeDocument/2006/relationships/image" Target="../media/image64.emf"/><Relationship Id="rId11" Type="http://schemas.openxmlformats.org/officeDocument/2006/relationships/image" Target="../media/image69.png"/><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hyperlink" Target="http://aka.ms/SCI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4.emf"/><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4.emf"/><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learn/modules/getting-started-identity/"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18" Type="http://schemas.openxmlformats.org/officeDocument/2006/relationships/image" Target="../media/image20.emf"/><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jpeg"/><Relationship Id="rId17" Type="http://schemas.openxmlformats.org/officeDocument/2006/relationships/image" Target="../media/image19.emf"/><Relationship Id="rId2" Type="http://schemas.openxmlformats.org/officeDocument/2006/relationships/notesSlide" Target="../notesSlides/notesSlide3.xml"/><Relationship Id="rId16" Type="http://schemas.openxmlformats.org/officeDocument/2006/relationships/image" Target="../media/image18.emf"/><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em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login.microsoftonline.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p:txBody>
          <a:bodyPr/>
          <a:lstStyle/>
          <a:p>
            <a:endParaRPr lang="en-US"/>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Lst>
          </p:cNvPr>
          <p:cNvSpPr/>
          <p:nvPr/>
        </p:nvSpPr>
        <p:spPr bwMode="auto">
          <a:xfrm>
            <a:off x="88402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cs typeface="Segoe UI" pitchFamily="34" charset="0"/>
              </a:rPr>
              <a:t>Microsoft Authentication Libraries</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Lst>
          </p:cNvPr>
          <p:cNvSpPr/>
          <p:nvPr/>
        </p:nvSpPr>
        <p:spPr bwMode="auto">
          <a:xfrm>
            <a:off x="29080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spcBef>
                <a:spcPct val="0"/>
              </a:spcBef>
            </a:pPr>
            <a:r>
              <a:rPr lang="en-US" sz="1176" b="1">
                <a:solidFill>
                  <a:srgbClr val="282828"/>
                </a:solidFill>
                <a:latin typeface="Segoe UI"/>
                <a:cs typeface="Segoe UI" pitchFamily="34" charset="0"/>
              </a:rPr>
              <a:t>Azure portal and </a:t>
            </a:r>
          </a:p>
          <a:p>
            <a:pPr algn="ctr" defTabSz="914102" fontAlgn="base">
              <a:spcBef>
                <a:spcPct val="0"/>
              </a:spcBef>
            </a:pPr>
            <a:r>
              <a:rPr lang="en-US" sz="1176" b="1">
                <a:solidFill>
                  <a:srgbClr val="282828"/>
                </a:solidFill>
                <a:latin typeface="Segoe UI"/>
                <a:cs typeface="Segoe UI" pitchFamily="34" charset="0"/>
              </a:rPr>
              <a:t>Microsoft Graph App API </a:t>
            </a:r>
          </a:p>
        </p:txBody>
      </p:sp>
      <p:sp>
        <p:nvSpPr>
          <p:cNvPr id="111" name="Rectangle 110">
            <a:extLst>
              <a:ext uri="{FF2B5EF4-FFF2-40B4-BE49-F238E27FC236}">
                <a16:creationId xmlns:a16="http://schemas.microsoft.com/office/drawing/2014/main" id="{DE594CBB-C503-44C1-B7F8-68B80761026C}"/>
              </a:ext>
            </a:extLst>
          </p:cNvPr>
          <p:cNvSpPr/>
          <p:nvPr/>
        </p:nvSpPr>
        <p:spPr bwMode="auto">
          <a:xfrm>
            <a:off x="8840205" y="2800763"/>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cs typeface="Segoe UI" pitchFamily="34" charset="0"/>
              </a:rPr>
              <a:t>OIDC Certified Endpoints</a:t>
            </a:r>
          </a:p>
        </p:txBody>
      </p:sp>
      <p:sp>
        <p:nvSpPr>
          <p:cNvPr id="99" name="Rectangle 98">
            <a:extLst>
              <a:ext uri="{FF2B5EF4-FFF2-40B4-BE49-F238E27FC236}">
                <a16:creationId xmlns:a16="http://schemas.microsoft.com/office/drawing/2014/main" id="{4B087B03-9643-439B-8D86-AA09E64A7CC3}"/>
              </a:ext>
            </a:extLst>
          </p:cNvPr>
          <p:cNvSpPr/>
          <p:nvPr/>
        </p:nvSpPr>
        <p:spPr bwMode="auto">
          <a:xfrm>
            <a:off x="2908005" y="2800764"/>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ea typeface="Segoe UI" pitchFamily="34" charset="0"/>
                <a:cs typeface="Segoe UI" pitchFamily="34" charset="0"/>
              </a:rPr>
              <a:t>Web API</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Including Microsoft Graph, </a:t>
            </a:r>
            <a:br>
              <a:rPr lang="en-US" sz="1078">
                <a:solidFill>
                  <a:srgbClr val="282828"/>
                </a:solidFill>
                <a:latin typeface="Segoe UI"/>
                <a:ea typeface="Segoe UI" pitchFamily="34" charset="0"/>
                <a:cs typeface="Segoe UI" pitchFamily="34" charset="0"/>
              </a:rPr>
            </a:br>
            <a:r>
              <a:rPr lang="en-US" sz="1078">
                <a:solidFill>
                  <a:srgbClr val="282828"/>
                </a:solidFill>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Lst>
          </p:cNvPr>
          <p:cNvCxnSpPr>
            <a:cxnSpLocks/>
          </p:cNvCxnSpPr>
          <p:nvPr/>
        </p:nvCxnSpPr>
        <p:spPr>
          <a:xfrm>
            <a:off x="7716715" y="3229621"/>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299" y="3121000"/>
            <a:ext cx="102344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Endpoints</a:t>
            </a:r>
          </a:p>
        </p:txBody>
      </p:sp>
      <p:sp>
        <p:nvSpPr>
          <p:cNvPr id="112" name="Oval 111">
            <a:extLst>
              <a:ext uri="{FF2B5EF4-FFF2-40B4-BE49-F238E27FC236}">
                <a16:creationId xmlns:a16="http://schemas.microsoft.com/office/drawing/2014/main" id="{33773698-E21B-4F2F-BA76-4B47E4F14E36}"/>
              </a:ext>
            </a:extLst>
          </p:cNvPr>
          <p:cNvSpPr/>
          <p:nvPr/>
        </p:nvSpPr>
        <p:spPr bwMode="auto">
          <a:xfrm>
            <a:off x="8723281" y="3108850"/>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13" name="Oval 112">
            <a:extLst>
              <a:ext uri="{FF2B5EF4-FFF2-40B4-BE49-F238E27FC236}">
                <a16:creationId xmlns:a16="http://schemas.microsoft.com/office/drawing/2014/main" id="{DAD669A7-2D45-4946-A86F-2477E75658E1}"/>
              </a:ext>
            </a:extLst>
          </p:cNvPr>
          <p:cNvSpPr/>
          <p:nvPr/>
        </p:nvSpPr>
        <p:spPr bwMode="auto">
          <a:xfrm>
            <a:off x="8762256" y="3147825"/>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89" name="Oval 88">
            <a:extLst>
              <a:ext uri="{FF2B5EF4-FFF2-40B4-BE49-F238E27FC236}">
                <a16:creationId xmlns:a16="http://schemas.microsoft.com/office/drawing/2014/main" id="{5FA84726-2CAC-4EF1-90DC-6C511ECBF245}"/>
              </a:ext>
              <a:ext uri="{C183D7F6-B498-43B3-948B-1728B52AA6E4}">
                <adec:decorative xmlns:adec="http://schemas.microsoft.com/office/drawing/2017/decorative" val="1"/>
              </a:ext>
            </a:extLst>
          </p:cNvPr>
          <p:cNvSpPr/>
          <p:nvPr/>
        </p:nvSpPr>
        <p:spPr bwMode="auto">
          <a:xfrm>
            <a:off x="6361391" y="3005341"/>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1" name="location_5" title="Icon of a pin">
            <a:extLst>
              <a:ext uri="{FF2B5EF4-FFF2-40B4-BE49-F238E27FC236}">
                <a16:creationId xmlns:a16="http://schemas.microsoft.com/office/drawing/2014/main" id="{AB170C64-3912-476D-BA07-3306765B694D}"/>
              </a:ext>
            </a:extLst>
          </p:cNvPr>
          <p:cNvSpPr>
            <a:spLocks noChangeAspect="1" noEditPoints="1"/>
          </p:cNvSpPr>
          <p:nvPr/>
        </p:nvSpPr>
        <p:spPr bwMode="auto">
          <a:xfrm>
            <a:off x="6547124" y="3121071"/>
            <a:ext cx="77092" cy="2168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a:off x="1784515" y="322962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099" y="3121001"/>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Web API</a:t>
            </a:r>
          </a:p>
        </p:txBody>
      </p:sp>
      <p:sp>
        <p:nvSpPr>
          <p:cNvPr id="100" name="Oval 99">
            <a:extLst>
              <a:ext uri="{FF2B5EF4-FFF2-40B4-BE49-F238E27FC236}">
                <a16:creationId xmlns:a16="http://schemas.microsoft.com/office/drawing/2014/main" id="{7A5C6FDD-5663-4255-A6D3-A59E8DB6A824}"/>
              </a:ext>
            </a:extLst>
          </p:cNvPr>
          <p:cNvSpPr/>
          <p:nvPr/>
        </p:nvSpPr>
        <p:spPr bwMode="auto">
          <a:xfrm>
            <a:off x="2791081" y="310885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830056" y="314782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80" name="Group 79">
            <a:extLst>
              <a:ext uri="{FF2B5EF4-FFF2-40B4-BE49-F238E27FC236}">
                <a16:creationId xmlns:a16="http://schemas.microsoft.com/office/drawing/2014/main" id="{B688D0E3-57D4-487B-B5CA-097245CBC21F}"/>
              </a:ext>
              <a:ext uri="{C183D7F6-B498-43B3-948B-1728B52AA6E4}">
                <adec:decorative xmlns:adec="http://schemas.microsoft.com/office/drawing/2017/decorative" val="1"/>
              </a:ext>
            </a:extLst>
          </p:cNvPr>
          <p:cNvGrpSpPr/>
          <p:nvPr/>
        </p:nvGrpSpPr>
        <p:grpSpPr>
          <a:xfrm>
            <a:off x="6375648" y="1919863"/>
            <a:ext cx="448559" cy="448559"/>
            <a:chOff x="437796" y="1808343"/>
            <a:chExt cx="495934" cy="495934"/>
          </a:xfrm>
        </p:grpSpPr>
        <p:sp>
          <p:nvSpPr>
            <p:cNvPr id="82" name="GenericApp_EB3B" title="Icon of an app window">
              <a:extLst>
                <a:ext uri="{FF2B5EF4-FFF2-40B4-BE49-F238E27FC236}">
                  <a16:creationId xmlns:a16="http://schemas.microsoft.com/office/drawing/2014/main" id="{56CB950E-E409-4788-926F-53E7262D9BCE}"/>
                </a:ext>
              </a:extLst>
            </p:cNvPr>
            <p:cNvSpPr>
              <a:spLocks noChangeAspect="1" noEditPoints="1"/>
            </p:cNvSpPr>
            <p:nvPr/>
          </p:nvSpPr>
          <p:spPr bwMode="auto">
            <a:xfrm>
              <a:off x="542495" y="1941650"/>
              <a:ext cx="286537" cy="22932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3" name="Oval 82">
              <a:extLst>
                <a:ext uri="{FF2B5EF4-FFF2-40B4-BE49-F238E27FC236}">
                  <a16:creationId xmlns:a16="http://schemas.microsoft.com/office/drawing/2014/main" id="{C88A01AD-831F-4F84-9F5C-6556C8341C44}"/>
                </a:ext>
              </a:extLst>
            </p:cNvPr>
            <p:cNvSpPr/>
            <p:nvPr/>
          </p:nvSpPr>
          <p:spPr bwMode="auto">
            <a:xfrm>
              <a:off x="437796" y="1808343"/>
              <a:ext cx="495934" cy="49593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grpSp>
      <p:cxnSp>
        <p:nvCxnSpPr>
          <p:cNvPr id="103" name="Straight Connector 102">
            <a:extLst>
              <a:ext uri="{FF2B5EF4-FFF2-40B4-BE49-F238E27FC236}">
                <a16:creationId xmlns:a16="http://schemas.microsoft.com/office/drawing/2014/main" id="{011EB532-181A-4F9A-9AE9-0DD9CAB0DCA6}"/>
              </a:ext>
            </a:extLst>
          </p:cNvPr>
          <p:cNvCxnSpPr>
            <a:cxnSpLocks/>
          </p:cNvCxnSpPr>
          <p:nvPr/>
        </p:nvCxnSpPr>
        <p:spPr>
          <a:xfrm>
            <a:off x="7716715" y="214414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299" y="2035522"/>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Libraries</a:t>
            </a:r>
          </a:p>
        </p:txBody>
      </p:sp>
      <p:sp>
        <p:nvSpPr>
          <p:cNvPr id="106" name="Oval 105">
            <a:extLst>
              <a:ext uri="{FF2B5EF4-FFF2-40B4-BE49-F238E27FC236}">
                <a16:creationId xmlns:a16="http://schemas.microsoft.com/office/drawing/2014/main" id="{AF2A738F-0B58-4898-ADA5-FA3AA0352ED7}"/>
              </a:ext>
            </a:extLst>
          </p:cNvPr>
          <p:cNvSpPr/>
          <p:nvPr/>
        </p:nvSpPr>
        <p:spPr bwMode="auto">
          <a:xfrm>
            <a:off x="87232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7" name="Oval 106">
            <a:extLst>
              <a:ext uri="{FF2B5EF4-FFF2-40B4-BE49-F238E27FC236}">
                <a16:creationId xmlns:a16="http://schemas.microsoft.com/office/drawing/2014/main" id="{6857282A-3FA0-4CA0-96FA-C78B8B210542}"/>
              </a:ext>
            </a:extLst>
          </p:cNvPr>
          <p:cNvSpPr/>
          <p:nvPr/>
        </p:nvSpPr>
        <p:spPr bwMode="auto">
          <a:xfrm>
            <a:off x="87622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22611" y="3021530"/>
            <a:ext cx="448559" cy="448559"/>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cxnSp>
        <p:nvCxnSpPr>
          <p:cNvPr id="31" name="Straight Connector 30">
            <a:extLst>
              <a:ext uri="{FF2B5EF4-FFF2-40B4-BE49-F238E27FC236}">
                <a16:creationId xmlns:a16="http://schemas.microsoft.com/office/drawing/2014/main" id="{AE728EC9-CD82-440F-9FA1-99833795779E}"/>
              </a:ext>
            </a:extLst>
          </p:cNvPr>
          <p:cNvCxnSpPr>
            <a:cxnSpLocks/>
          </p:cNvCxnSpPr>
          <p:nvPr/>
        </p:nvCxnSpPr>
        <p:spPr>
          <a:xfrm>
            <a:off x="2556220" y="2144142"/>
            <a:ext cx="342038"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099" y="2035522"/>
            <a:ext cx="1530120"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App registration</a:t>
            </a:r>
          </a:p>
        </p:txBody>
      </p:sp>
      <p:sp>
        <p:nvSpPr>
          <p:cNvPr id="94" name="Oval 93">
            <a:extLst>
              <a:ext uri="{FF2B5EF4-FFF2-40B4-BE49-F238E27FC236}">
                <a16:creationId xmlns:a16="http://schemas.microsoft.com/office/drawing/2014/main" id="{B4481FB7-6049-4843-A135-6CAD8DF5C7A1}"/>
              </a:ext>
            </a:extLst>
          </p:cNvPr>
          <p:cNvSpPr/>
          <p:nvPr/>
        </p:nvSpPr>
        <p:spPr bwMode="auto">
          <a:xfrm>
            <a:off x="27910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1" name="Oval 40">
            <a:extLst>
              <a:ext uri="{FF2B5EF4-FFF2-40B4-BE49-F238E27FC236}">
                <a16:creationId xmlns:a16="http://schemas.microsoft.com/office/drawing/2014/main" id="{96096154-9520-46BE-8C77-96A11ACA90DE}"/>
              </a:ext>
            </a:extLst>
          </p:cNvPr>
          <p:cNvSpPr/>
          <p:nvPr/>
        </p:nvSpPr>
        <p:spPr bwMode="auto">
          <a:xfrm>
            <a:off x="28300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8" name="Oval 77">
            <a:extLst>
              <a:ext uri="{FF2B5EF4-FFF2-40B4-BE49-F238E27FC236}">
                <a16:creationId xmlns:a16="http://schemas.microsoft.com/office/drawing/2014/main" id="{596B636D-F13B-4591-B2C8-D2EFBEC179BB}"/>
              </a:ext>
              <a:ext uri="{C183D7F6-B498-43B3-948B-1728B52AA6E4}">
                <adec:decorative xmlns:adec="http://schemas.microsoft.com/office/drawing/2017/decorative" val="1"/>
              </a:ext>
            </a:extLst>
          </p:cNvPr>
          <p:cNvSpPr/>
          <p:nvPr/>
        </p:nvSpPr>
        <p:spPr bwMode="auto">
          <a:xfrm>
            <a:off x="429191" y="191986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2" name="list_4_bidi" title="Icon of a checklist">
            <a:extLst>
              <a:ext uri="{FF2B5EF4-FFF2-40B4-BE49-F238E27FC236}">
                <a16:creationId xmlns:a16="http://schemas.microsoft.com/office/drawing/2014/main" id="{1EAA77C0-DFAF-44A7-8E0F-DBCEBAC41B80}"/>
              </a:ext>
            </a:extLst>
          </p:cNvPr>
          <p:cNvSpPr>
            <a:spLocks noChangeAspect="1" noEditPoints="1"/>
          </p:cNvSpPr>
          <p:nvPr/>
        </p:nvSpPr>
        <p:spPr bwMode="auto">
          <a:xfrm>
            <a:off x="532757" y="2063915"/>
            <a:ext cx="241427" cy="160457"/>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Work and school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Personal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spTree>
    <p:extLst>
      <p:ext uri="{BB962C8B-B14F-4D97-AF65-F5344CB8AC3E}">
        <p14:creationId xmlns:p14="http://schemas.microsoft.com/office/powerpoint/2010/main" val="134537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05" grpId="0" animBg="1"/>
      <p:bldP spid="39" grpId="0" animBg="1"/>
      <p:bldP spid="111" grpId="0" animBg="1"/>
      <p:bldP spid="99" grpId="0" animBg="1"/>
      <p:bldP spid="110" grpId="0" animBg="1"/>
      <p:bldP spid="112" grpId="0" animBg="1"/>
      <p:bldP spid="113" grpId="0" animBg="1"/>
      <p:bldP spid="89" grpId="0" animBg="1"/>
      <p:bldP spid="91"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78" grpId="0" animBg="1"/>
      <p:bldP spid="92" grpId="0" animBg="1"/>
      <p:bldP spid="117" grpId="0" animBg="1"/>
      <p:bldP spid="118" grpId="0" animBg="1"/>
      <p:bldP spid="119" grpId="0"/>
      <p:bldP spid="2" grpId="0"/>
      <p:bldP spid="11" grpId="0" animBg="1"/>
      <p:bldP spid="14" grpId="0" animBg="1"/>
      <p:bldP spid="132" grpId="0" animBg="1"/>
      <p:bldP spid="135" grpId="0" animBg="1"/>
      <p:bldP spid="21"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F8CB-12F8-4D6B-8334-4C2064F1457A}"/>
              </a:ext>
            </a:extLst>
          </p:cNvPr>
          <p:cNvSpPr>
            <a:spLocks noGrp="1"/>
          </p:cNvSpPr>
          <p:nvPr>
            <p:ph type="title"/>
          </p:nvPr>
        </p:nvSpPr>
        <p:spPr/>
        <p:txBody>
          <a:bodyPr/>
          <a:lstStyle/>
          <a:p>
            <a:r>
              <a:rPr lang="en-US"/>
              <a:t>Microsoft Authentication Libraries (MSAL)</a:t>
            </a:r>
            <a:br>
              <a:rPr lang="en-US"/>
            </a:br>
            <a:endParaRPr lang="en-US" sz="1961" spc="0">
              <a:latin typeface="+mn-lt"/>
              <a:cs typeface="Segoe UI"/>
            </a:endParaRPr>
          </a:p>
        </p:txBody>
      </p:sp>
      <p:sp>
        <p:nvSpPr>
          <p:cNvPr id="31" name="Oval 30">
            <a:extLst>
              <a:ext uri="{FF2B5EF4-FFF2-40B4-BE49-F238E27FC236}">
                <a16:creationId xmlns:a16="http://schemas.microsoft.com/office/drawing/2014/main" id="{E1555974-B136-4142-9BA9-1BC8A10E8885}"/>
              </a:ext>
              <a:ext uri="{C183D7F6-B498-43B3-948B-1728B52AA6E4}">
                <adec:decorative xmlns:adec="http://schemas.microsoft.com/office/drawing/2017/decorative" val="1"/>
              </a:ext>
            </a:extLst>
          </p:cNvPr>
          <p:cNvSpPr/>
          <p:nvPr/>
        </p:nvSpPr>
        <p:spPr bwMode="auto">
          <a:xfrm>
            <a:off x="1032790"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3" name="Oval 52">
            <a:extLst>
              <a:ext uri="{FF2B5EF4-FFF2-40B4-BE49-F238E27FC236}">
                <a16:creationId xmlns:a16="http://schemas.microsoft.com/office/drawing/2014/main" id="{19CCC36E-A6F6-4719-A172-1FEE43E6480C}"/>
              </a:ext>
              <a:ext uri="{C183D7F6-B498-43B3-948B-1728B52AA6E4}">
                <adec:decorative xmlns:adec="http://schemas.microsoft.com/office/drawing/2017/decorative" val="1"/>
              </a:ext>
            </a:extLst>
          </p:cNvPr>
          <p:cNvSpPr/>
          <p:nvPr/>
        </p:nvSpPr>
        <p:spPr bwMode="auto">
          <a:xfrm>
            <a:off x="3839850"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4" name="Oval 53">
            <a:extLst>
              <a:ext uri="{FF2B5EF4-FFF2-40B4-BE49-F238E27FC236}">
                <a16:creationId xmlns:a16="http://schemas.microsoft.com/office/drawing/2014/main" id="{0E0DCD7F-AFD5-48E8-8B3B-5655211957E8}"/>
              </a:ext>
              <a:ext uri="{C183D7F6-B498-43B3-948B-1728B52AA6E4}">
                <adec:decorative xmlns:adec="http://schemas.microsoft.com/office/drawing/2017/decorative" val="1"/>
              </a:ext>
            </a:extLst>
          </p:cNvPr>
          <p:cNvSpPr/>
          <p:nvPr/>
        </p:nvSpPr>
        <p:spPr bwMode="auto">
          <a:xfrm>
            <a:off x="6646911"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5" name="Oval 54">
            <a:extLst>
              <a:ext uri="{FF2B5EF4-FFF2-40B4-BE49-F238E27FC236}">
                <a16:creationId xmlns:a16="http://schemas.microsoft.com/office/drawing/2014/main" id="{EF00B7E1-E0E2-49F6-A900-28F0F9E6F046}"/>
              </a:ext>
              <a:ext uri="{C183D7F6-B498-43B3-948B-1728B52AA6E4}">
                <adec:decorative xmlns:adec="http://schemas.microsoft.com/office/drawing/2017/decorative" val="1"/>
              </a:ext>
            </a:extLst>
          </p:cNvPr>
          <p:cNvSpPr/>
          <p:nvPr/>
        </p:nvSpPr>
        <p:spPr bwMode="auto">
          <a:xfrm>
            <a:off x="9453972"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6" name="Oval 55">
            <a:extLst>
              <a:ext uri="{FF2B5EF4-FFF2-40B4-BE49-F238E27FC236}">
                <a16:creationId xmlns:a16="http://schemas.microsoft.com/office/drawing/2014/main" id="{CBCE0B8F-E18A-4351-8185-16FBFA28F57B}"/>
              </a:ext>
              <a:ext uri="{C183D7F6-B498-43B3-948B-1728B52AA6E4}">
                <adec:decorative xmlns:adec="http://schemas.microsoft.com/office/drawing/2017/decorative" val="1"/>
              </a:ext>
            </a:extLst>
          </p:cNvPr>
          <p:cNvSpPr/>
          <p:nvPr/>
        </p:nvSpPr>
        <p:spPr bwMode="auto">
          <a:xfrm>
            <a:off x="1013768" y="4175537"/>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7" name="Oval 56">
            <a:extLst>
              <a:ext uri="{FF2B5EF4-FFF2-40B4-BE49-F238E27FC236}">
                <a16:creationId xmlns:a16="http://schemas.microsoft.com/office/drawing/2014/main" id="{22BB4203-C26E-49E2-950C-43BA56896500}"/>
              </a:ext>
              <a:ext uri="{C183D7F6-B498-43B3-948B-1728B52AA6E4}">
                <adec:decorative xmlns:adec="http://schemas.microsoft.com/office/drawing/2017/decorative" val="1"/>
              </a:ext>
            </a:extLst>
          </p:cNvPr>
          <p:cNvSpPr/>
          <p:nvPr/>
        </p:nvSpPr>
        <p:spPr bwMode="auto">
          <a:xfrm>
            <a:off x="3818425" y="4175537"/>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32" name="TextBox 31">
            <a:extLst>
              <a:ext uri="{FF2B5EF4-FFF2-40B4-BE49-F238E27FC236}">
                <a16:creationId xmlns:a16="http://schemas.microsoft.com/office/drawing/2014/main" id="{9CD727E8-723E-4A7B-A19E-2AA2E2267383}"/>
              </a:ext>
              <a:ext uri="{C183D7F6-B498-43B3-948B-1728B52AA6E4}">
                <adec:decorative xmlns:adec="http://schemas.microsoft.com/office/drawing/2017/decorative" val="1"/>
              </a:ext>
            </a:extLst>
          </p:cNvPr>
          <p:cNvSpPr txBox="1"/>
          <p:nvPr/>
        </p:nvSpPr>
        <p:spPr>
          <a:xfrm>
            <a:off x="9769262" y="3465795"/>
            <a:ext cx="392736"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iOS</a:t>
            </a:r>
          </a:p>
        </p:txBody>
      </p:sp>
      <p:pic>
        <p:nvPicPr>
          <p:cNvPr id="33" name="Picture 32">
            <a:extLst>
              <a:ext uri="{FF2B5EF4-FFF2-40B4-BE49-F238E27FC236}">
                <a16:creationId xmlns:a16="http://schemas.microsoft.com/office/drawing/2014/main" id="{1FFFDD1C-75F3-461F-A427-552ED469E89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9886" r="7856"/>
          <a:stretch/>
        </p:blipFill>
        <p:spPr>
          <a:xfrm>
            <a:off x="9656048" y="2463101"/>
            <a:ext cx="619164" cy="396862"/>
          </a:xfrm>
          <a:prstGeom prst="rect">
            <a:avLst/>
          </a:prstGeom>
        </p:spPr>
      </p:pic>
      <p:sp>
        <p:nvSpPr>
          <p:cNvPr id="34" name="TextBox 33">
            <a:extLst>
              <a:ext uri="{FF2B5EF4-FFF2-40B4-BE49-F238E27FC236}">
                <a16:creationId xmlns:a16="http://schemas.microsoft.com/office/drawing/2014/main" id="{00EB45F5-8097-44B8-9C3D-D3252E37CDE8}"/>
              </a:ext>
              <a:ext uri="{C183D7F6-B498-43B3-948B-1728B52AA6E4}">
                <adec:decorative xmlns:adec="http://schemas.microsoft.com/office/drawing/2017/decorative" val="1"/>
              </a:ext>
            </a:extLst>
          </p:cNvPr>
          <p:cNvSpPr txBox="1"/>
          <p:nvPr/>
        </p:nvSpPr>
        <p:spPr>
          <a:xfrm>
            <a:off x="1138567" y="5493643"/>
            <a:ext cx="811762"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Python</a:t>
            </a:r>
          </a:p>
        </p:txBody>
      </p:sp>
      <p:sp>
        <p:nvSpPr>
          <p:cNvPr id="37" name="TextBox 36">
            <a:extLst>
              <a:ext uri="{FF2B5EF4-FFF2-40B4-BE49-F238E27FC236}">
                <a16:creationId xmlns:a16="http://schemas.microsoft.com/office/drawing/2014/main" id="{5A6EA6EF-A221-4ECF-98AD-E4E183B862A8}"/>
              </a:ext>
              <a:ext uri="{C183D7F6-B498-43B3-948B-1728B52AA6E4}">
                <adec:decorative xmlns:adec="http://schemas.microsoft.com/office/drawing/2017/decorative" val="1"/>
              </a:ext>
            </a:extLst>
          </p:cNvPr>
          <p:cNvSpPr txBox="1"/>
          <p:nvPr/>
        </p:nvSpPr>
        <p:spPr>
          <a:xfrm>
            <a:off x="6694787" y="3465795"/>
            <a:ext cx="927563"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Android</a:t>
            </a:r>
          </a:p>
        </p:txBody>
      </p:sp>
      <p:pic>
        <p:nvPicPr>
          <p:cNvPr id="38" name="Picture 37">
            <a:extLst>
              <a:ext uri="{FF2B5EF4-FFF2-40B4-BE49-F238E27FC236}">
                <a16:creationId xmlns:a16="http://schemas.microsoft.com/office/drawing/2014/main" id="{0DE17187-9DC3-4FCB-A033-B190FFCC7C5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2623" y="2384731"/>
            <a:ext cx="471890" cy="553604"/>
          </a:xfrm>
          <a:prstGeom prst="rect">
            <a:avLst/>
          </a:prstGeom>
        </p:spPr>
      </p:pic>
      <p:sp>
        <p:nvSpPr>
          <p:cNvPr id="39" name="TextBox 38">
            <a:extLst>
              <a:ext uri="{FF2B5EF4-FFF2-40B4-BE49-F238E27FC236}">
                <a16:creationId xmlns:a16="http://schemas.microsoft.com/office/drawing/2014/main" id="{1BF8C0C4-C202-4147-9DB3-73A4E91DE9B8}"/>
              </a:ext>
              <a:ext uri="{C183D7F6-B498-43B3-948B-1728B52AA6E4}">
                <adec:decorative xmlns:adec="http://schemas.microsoft.com/office/drawing/2017/decorative" val="1"/>
              </a:ext>
            </a:extLst>
          </p:cNvPr>
          <p:cNvSpPr txBox="1"/>
          <p:nvPr/>
        </p:nvSpPr>
        <p:spPr>
          <a:xfrm>
            <a:off x="4089609" y="3465795"/>
            <a:ext cx="523798"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.NET</a:t>
            </a:r>
          </a:p>
        </p:txBody>
      </p:sp>
      <p:pic>
        <p:nvPicPr>
          <p:cNvPr id="40" name="Picture 39">
            <a:extLst>
              <a:ext uri="{FF2B5EF4-FFF2-40B4-BE49-F238E27FC236}">
                <a16:creationId xmlns:a16="http://schemas.microsoft.com/office/drawing/2014/main" id="{C1BB2B31-FD95-4E4E-814E-2CEF686EF0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60917" y="2384779"/>
            <a:ext cx="581183" cy="553507"/>
          </a:xfrm>
          <a:prstGeom prst="rect">
            <a:avLst/>
          </a:prstGeom>
        </p:spPr>
      </p:pic>
      <p:sp>
        <p:nvSpPr>
          <p:cNvPr id="41" name="TextBox 40">
            <a:extLst>
              <a:ext uri="{FF2B5EF4-FFF2-40B4-BE49-F238E27FC236}">
                <a16:creationId xmlns:a16="http://schemas.microsoft.com/office/drawing/2014/main" id="{1C661ABC-F57A-473C-B947-44412DAF072A}"/>
              </a:ext>
              <a:ext uri="{C183D7F6-B498-43B3-948B-1728B52AA6E4}">
                <adec:decorative xmlns:adec="http://schemas.microsoft.com/office/drawing/2017/decorative" val="1"/>
              </a:ext>
            </a:extLst>
          </p:cNvPr>
          <p:cNvSpPr txBox="1"/>
          <p:nvPr/>
        </p:nvSpPr>
        <p:spPr>
          <a:xfrm>
            <a:off x="974131" y="3465795"/>
            <a:ext cx="1140633"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JavaScript</a:t>
            </a:r>
          </a:p>
        </p:txBody>
      </p:sp>
      <p:pic>
        <p:nvPicPr>
          <p:cNvPr id="42" name="Picture 41">
            <a:extLst>
              <a:ext uri="{FF2B5EF4-FFF2-40B4-BE49-F238E27FC236}">
                <a16:creationId xmlns:a16="http://schemas.microsoft.com/office/drawing/2014/main" id="{F417B838-D750-44C1-A479-AB1D767CCDC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17731" y="2234816"/>
            <a:ext cx="853433" cy="853433"/>
          </a:xfrm>
          <a:prstGeom prst="rect">
            <a:avLst/>
          </a:prstGeom>
        </p:spPr>
      </p:pic>
      <p:pic>
        <p:nvPicPr>
          <p:cNvPr id="44" name="Picture 43">
            <a:extLst>
              <a:ext uri="{FF2B5EF4-FFF2-40B4-BE49-F238E27FC236}">
                <a16:creationId xmlns:a16="http://schemas.microsoft.com/office/drawing/2014/main" id="{3999B30C-E297-454D-8362-8B702C3EE0F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092617" y="4449731"/>
            <a:ext cx="474932" cy="474932"/>
          </a:xfrm>
          <a:prstGeom prst="rect">
            <a:avLst/>
          </a:prstGeom>
        </p:spPr>
      </p:pic>
      <p:pic>
        <p:nvPicPr>
          <p:cNvPr id="45" name="Picture 44">
            <a:extLst>
              <a:ext uri="{FF2B5EF4-FFF2-40B4-BE49-F238E27FC236}">
                <a16:creationId xmlns:a16="http://schemas.microsoft.com/office/drawing/2014/main" id="{32A5B4DE-8D60-4423-B34E-F51A330A978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287961" y="4449731"/>
            <a:ext cx="474932" cy="474932"/>
          </a:xfrm>
          <a:prstGeom prst="rect">
            <a:avLst/>
          </a:prstGeom>
        </p:spPr>
      </p:pic>
      <p:sp>
        <p:nvSpPr>
          <p:cNvPr id="46" name="TextBox 45">
            <a:extLst>
              <a:ext uri="{FF2B5EF4-FFF2-40B4-BE49-F238E27FC236}">
                <a16:creationId xmlns:a16="http://schemas.microsoft.com/office/drawing/2014/main" id="{E2C51CE1-3E69-48B8-BB04-6EE49B96F630}"/>
              </a:ext>
              <a:ext uri="{C183D7F6-B498-43B3-948B-1728B52AA6E4}">
                <adec:decorative xmlns:adec="http://schemas.microsoft.com/office/drawing/2017/decorative" val="1"/>
              </a:ext>
            </a:extLst>
          </p:cNvPr>
          <p:cNvSpPr txBox="1"/>
          <p:nvPr/>
        </p:nvSpPr>
        <p:spPr>
          <a:xfrm>
            <a:off x="6705720" y="5493643"/>
            <a:ext cx="905697"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Angular</a:t>
            </a:r>
          </a:p>
        </p:txBody>
      </p:sp>
      <p:sp>
        <p:nvSpPr>
          <p:cNvPr id="47" name="TextBox 46">
            <a:extLst>
              <a:ext uri="{FF2B5EF4-FFF2-40B4-BE49-F238E27FC236}">
                <a16:creationId xmlns:a16="http://schemas.microsoft.com/office/drawing/2014/main" id="{A8155298-CECC-4D5E-B3C6-42A597B392D9}"/>
              </a:ext>
              <a:ext uri="{C183D7F6-B498-43B3-948B-1728B52AA6E4}">
                <adec:decorative xmlns:adec="http://schemas.microsoft.com/office/drawing/2017/decorative" val="1"/>
              </a:ext>
            </a:extLst>
          </p:cNvPr>
          <p:cNvSpPr txBox="1"/>
          <p:nvPr/>
        </p:nvSpPr>
        <p:spPr>
          <a:xfrm>
            <a:off x="4109807" y="5493643"/>
            <a:ext cx="483402"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Java</a:t>
            </a:r>
          </a:p>
        </p:txBody>
      </p:sp>
      <p:sp>
        <p:nvSpPr>
          <p:cNvPr id="66" name="Freeform: Shape 65">
            <a:extLst>
              <a:ext uri="{FF2B5EF4-FFF2-40B4-BE49-F238E27FC236}">
                <a16:creationId xmlns:a16="http://schemas.microsoft.com/office/drawing/2014/main" id="{6493EE19-4B46-419D-8266-65B850A39912}"/>
              </a:ext>
              <a:ext uri="{C183D7F6-B498-43B3-948B-1728B52AA6E4}">
                <adec:decorative xmlns:adec="http://schemas.microsoft.com/office/drawing/2017/decorative" val="1"/>
              </a:ext>
            </a:extLst>
          </p:cNvPr>
          <p:cNvSpPr/>
          <p:nvPr/>
        </p:nvSpPr>
        <p:spPr bwMode="auto">
          <a:xfrm>
            <a:off x="6623081" y="4175537"/>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64" name="Picture 63">
            <a:extLst>
              <a:ext uri="{FF2B5EF4-FFF2-40B4-BE49-F238E27FC236}">
                <a16:creationId xmlns:a16="http://schemas.microsoft.com/office/drawing/2014/main" id="{B47B3BC9-4F2E-469A-94A0-0D1E804E02DC}"/>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80106" y="4332563"/>
            <a:ext cx="709266" cy="709266"/>
          </a:xfrm>
          <a:prstGeom prst="rect">
            <a:avLst/>
          </a:prstGeom>
        </p:spPr>
      </p:pic>
      <p:sp>
        <p:nvSpPr>
          <p:cNvPr id="5" name="TextBox 4">
            <a:extLst>
              <a:ext uri="{FF2B5EF4-FFF2-40B4-BE49-F238E27FC236}">
                <a16:creationId xmlns:a16="http://schemas.microsoft.com/office/drawing/2014/main" id="{16CDD8E1-B9F1-4C94-84B2-7BABEB4645CB}"/>
              </a:ext>
              <a:ext uri="{C183D7F6-B498-43B3-948B-1728B52AA6E4}">
                <adec:decorative xmlns:adec="http://schemas.microsoft.com/office/drawing/2017/decorative" val="1"/>
              </a:ext>
            </a:extLst>
          </p:cNvPr>
          <p:cNvSpPr txBox="1"/>
          <p:nvPr/>
        </p:nvSpPr>
        <p:spPr>
          <a:xfrm>
            <a:off x="9228248" y="5493643"/>
            <a:ext cx="1474764" cy="543097"/>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Microsoft</a:t>
            </a:r>
            <a:br>
              <a:rPr lang="en-US" sz="1961">
                <a:latin typeface="Segoe UI Semibold"/>
              </a:rPr>
            </a:br>
            <a:r>
              <a:rPr lang="en-US" sz="1961">
                <a:latin typeface="Segoe UI Semibold"/>
              </a:rPr>
              <a:t>Identity Web</a:t>
            </a:r>
          </a:p>
        </p:txBody>
      </p:sp>
      <p:sp>
        <p:nvSpPr>
          <p:cNvPr id="7" name="Freeform: Shape 6">
            <a:extLst>
              <a:ext uri="{FF2B5EF4-FFF2-40B4-BE49-F238E27FC236}">
                <a16:creationId xmlns:a16="http://schemas.microsoft.com/office/drawing/2014/main" id="{BA7E36B4-08BD-46A4-9437-197026B4177C}"/>
              </a:ext>
              <a:ext uri="{C183D7F6-B498-43B3-948B-1728B52AA6E4}">
                <adec:decorative xmlns:adec="http://schemas.microsoft.com/office/drawing/2017/decorative" val="1"/>
              </a:ext>
            </a:extLst>
          </p:cNvPr>
          <p:cNvSpPr/>
          <p:nvPr/>
        </p:nvSpPr>
        <p:spPr bwMode="auto">
          <a:xfrm>
            <a:off x="9427738" y="4175537"/>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36" name="Picture 35" descr="Microsoft&#10;Identity Web&#10;">
            <a:extLst>
              <a:ext uri="{FF2B5EF4-FFF2-40B4-BE49-F238E27FC236}">
                <a16:creationId xmlns:a16="http://schemas.microsoft.com/office/drawing/2014/main" id="{69A57067-5697-4627-85A0-1D75507383FB}"/>
              </a:ext>
            </a:extLst>
          </p:cNvPr>
          <p:cNvPicPr>
            <a:picLocks noChangeAspect="1"/>
          </p:cNvPicPr>
          <p:nvPr/>
        </p:nvPicPr>
        <p:blipFill>
          <a:blip r:embed="rId10">
            <a:clrChange>
              <a:clrFrom>
                <a:srgbClr val="FFFFFF"/>
              </a:clrFrom>
              <a:clrTo>
                <a:srgbClr val="FFFFFF">
                  <a:alpha val="0"/>
                </a:srgbClr>
              </a:clrTo>
            </a:clrChange>
            <a:biLevel thresh="75000"/>
          </a:blip>
          <a:stretch>
            <a:fillRect/>
          </a:stretch>
        </p:blipFill>
        <p:spPr>
          <a:xfrm>
            <a:off x="9584547" y="4301233"/>
            <a:ext cx="749764" cy="771925"/>
          </a:xfrm>
          <a:prstGeom prst="rect">
            <a:avLst/>
          </a:prstGeom>
        </p:spPr>
      </p:pic>
      <p:sp>
        <p:nvSpPr>
          <p:cNvPr id="3" name="TextBox 2">
            <a:extLst>
              <a:ext uri="{FF2B5EF4-FFF2-40B4-BE49-F238E27FC236}">
                <a16:creationId xmlns:a16="http://schemas.microsoft.com/office/drawing/2014/main" id="{BE6BB29C-FF0D-489B-A2DA-89860661ACB7}"/>
              </a:ext>
            </a:extLst>
          </p:cNvPr>
          <p:cNvSpPr txBox="1"/>
          <p:nvPr/>
        </p:nvSpPr>
        <p:spPr>
          <a:xfrm>
            <a:off x="1287961" y="6331528"/>
            <a:ext cx="10587664" cy="307777"/>
          </a:xfrm>
          <a:prstGeom prst="rect">
            <a:avLst/>
          </a:prstGeom>
          <a:noFill/>
        </p:spPr>
        <p:txBody>
          <a:bodyPr wrap="square" lIns="0" tIns="0" rIns="0" bIns="0" rtlCol="0">
            <a:spAutoFit/>
          </a:bodyPr>
          <a:lstStyle/>
          <a:p>
            <a:pPr algn="l"/>
            <a:r>
              <a:rPr lang="en-US" sz="2000">
                <a:hlinkClick r:id="rId11"/>
              </a:rPr>
              <a:t>https://docs.microsoft.com/en-us/azure/active-directory/develop/msal-migration</a:t>
            </a:r>
            <a:r>
              <a:rPr lang="en-US" sz="2000"/>
              <a:t> </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457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250"/>
                                  </p:stCondLst>
                                  <p:childTnLst>
                                    <p:animMotion origin="layout" path="M 1.45833E-6 -3.7037E-6 L 1.45833E-6 0.04352 " pathEditMode="relative" rAng="0" ptsTypes="AA">
                                      <p:cBhvr>
                                        <p:cTn id="9" dur="600" spd="-100000" fill="hold"/>
                                        <p:tgtEl>
                                          <p:spTgt spid="41"/>
                                        </p:tgtEl>
                                        <p:attrNameLst>
                                          <p:attrName>ppt_x</p:attrName>
                                          <p:attrName>ppt_y</p:attrName>
                                        </p:attrNameLst>
                                      </p:cBhvr>
                                      <p:rCtr x="0" y="2176"/>
                                    </p:animMotion>
                                  </p:childTnLst>
                                </p:cTn>
                              </p:par>
                              <p:par>
                                <p:cTn id="10" presetID="10" presetClass="entr" presetSubtype="0" fill="hold" grpId="0" nodeType="withEffect">
                                  <p:stCondLst>
                                    <p:cond delay="4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450"/>
                                  </p:stCondLst>
                                  <p:childTnLst>
                                    <p:animMotion origin="layout" path="M 1.45833E-6 -3.7037E-6 L 1.45833E-6 0.04352 " pathEditMode="relative" rAng="0" ptsTypes="AA">
                                      <p:cBhvr>
                                        <p:cTn id="14" dur="600" spd="-100000" fill="hold"/>
                                        <p:tgtEl>
                                          <p:spTgt spid="39"/>
                                        </p:tgtEl>
                                        <p:attrNameLst>
                                          <p:attrName>ppt_x</p:attrName>
                                          <p:attrName>ppt_y</p:attrName>
                                        </p:attrNameLst>
                                      </p:cBhvr>
                                      <p:rCtr x="0" y="2176"/>
                                    </p:animMotion>
                                  </p:childTnLst>
                                </p:cTn>
                              </p:par>
                              <p:par>
                                <p:cTn id="15" presetID="10" presetClass="entr" presetSubtype="0" fill="hold" grpId="0" nodeType="withEffect">
                                  <p:stCondLst>
                                    <p:cond delay="65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grpId="1" nodeType="withEffect">
                                  <p:stCondLst>
                                    <p:cond delay="650"/>
                                  </p:stCondLst>
                                  <p:childTnLst>
                                    <p:animMotion origin="layout" path="M 1.45833E-6 -3.7037E-6 L 1.45833E-6 0.04352 " pathEditMode="relative" rAng="0" ptsTypes="AA">
                                      <p:cBhvr>
                                        <p:cTn id="19" dur="600" spd="-100000" fill="hold"/>
                                        <p:tgtEl>
                                          <p:spTgt spid="37"/>
                                        </p:tgtEl>
                                        <p:attrNameLst>
                                          <p:attrName>ppt_x</p:attrName>
                                          <p:attrName>ppt_y</p:attrName>
                                        </p:attrNameLst>
                                      </p:cBhvr>
                                      <p:rCtr x="0" y="2176"/>
                                    </p:animMotion>
                                  </p:childTnLst>
                                </p:cTn>
                              </p:par>
                              <p:par>
                                <p:cTn id="20" presetID="10" presetClass="entr" presetSubtype="0" fill="hold" grpId="0" nodeType="withEffect">
                                  <p:stCondLst>
                                    <p:cond delay="8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grpId="1" nodeType="withEffect">
                                  <p:stCondLst>
                                    <p:cond delay="850"/>
                                  </p:stCondLst>
                                  <p:childTnLst>
                                    <p:animMotion origin="layout" path="M 1.45833E-6 -3.7037E-6 L 1.45833E-6 0.04352 " pathEditMode="relative" rAng="0" ptsTypes="AA">
                                      <p:cBhvr>
                                        <p:cTn id="24" dur="600" spd="-100000" fill="hold"/>
                                        <p:tgtEl>
                                          <p:spTgt spid="32"/>
                                        </p:tgtEl>
                                        <p:attrNameLst>
                                          <p:attrName>ppt_x</p:attrName>
                                          <p:attrName>ppt_y</p:attrName>
                                        </p:attrNameLst>
                                      </p:cBhvr>
                                      <p:rCtr x="0" y="2176"/>
                                    </p:animMotion>
                                  </p:childTnLst>
                                </p:cTn>
                              </p:par>
                              <p:par>
                                <p:cTn id="25" presetID="10" presetClass="entr" presetSubtype="0" fill="hold" grpId="0" nodeType="withEffect">
                                  <p:stCondLst>
                                    <p:cond delay="10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grpId="1" nodeType="withEffect">
                                  <p:stCondLst>
                                    <p:cond delay="1050"/>
                                  </p:stCondLst>
                                  <p:childTnLst>
                                    <p:animMotion origin="layout" path="M 1.45833E-6 -3.7037E-6 L 1.45833E-6 0.04352 " pathEditMode="relative" rAng="0" ptsTypes="AA">
                                      <p:cBhvr>
                                        <p:cTn id="29" dur="600" spd="-100000" fill="hold"/>
                                        <p:tgtEl>
                                          <p:spTgt spid="34"/>
                                        </p:tgtEl>
                                        <p:attrNameLst>
                                          <p:attrName>ppt_x</p:attrName>
                                          <p:attrName>ppt_y</p:attrName>
                                        </p:attrNameLst>
                                      </p:cBhvr>
                                      <p:rCtr x="0" y="2176"/>
                                    </p:animMotion>
                                  </p:childTnLst>
                                </p:cTn>
                              </p:par>
                              <p:par>
                                <p:cTn id="30" presetID="10" presetClass="entr" presetSubtype="0" fill="hold" grpId="0" nodeType="withEffect">
                                  <p:stCondLst>
                                    <p:cond delay="13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42" presetClass="path" presetSubtype="0" decel="100000" fill="hold" grpId="1" nodeType="withEffect">
                                  <p:stCondLst>
                                    <p:cond delay="1300"/>
                                  </p:stCondLst>
                                  <p:childTnLst>
                                    <p:animMotion origin="layout" path="M 1.45833E-6 -3.7037E-6 L 1.45833E-6 0.04352 " pathEditMode="relative" rAng="0" ptsTypes="AA">
                                      <p:cBhvr>
                                        <p:cTn id="34" dur="600" spd="-100000" fill="hold"/>
                                        <p:tgtEl>
                                          <p:spTgt spid="47"/>
                                        </p:tgtEl>
                                        <p:attrNameLst>
                                          <p:attrName>ppt_x</p:attrName>
                                          <p:attrName>ppt_y</p:attrName>
                                        </p:attrNameLst>
                                      </p:cBhvr>
                                      <p:rCtr x="0" y="2176"/>
                                    </p:animMotion>
                                  </p:childTnLst>
                                </p:cTn>
                              </p:par>
                              <p:par>
                                <p:cTn id="35" presetID="10" presetClass="entr" presetSubtype="0" fill="hold" grpId="0" nodeType="withEffect">
                                  <p:stCondLst>
                                    <p:cond delay="155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1550"/>
                                  </p:stCondLst>
                                  <p:childTnLst>
                                    <p:animMotion origin="layout" path="M 1.45833E-6 -3.7037E-6 L 1.45833E-6 0.04352 " pathEditMode="relative" rAng="0" ptsTypes="AA">
                                      <p:cBhvr>
                                        <p:cTn id="39" dur="600" spd="-100000" fill="hold"/>
                                        <p:tgtEl>
                                          <p:spTgt spid="46"/>
                                        </p:tgtEl>
                                        <p:attrNameLst>
                                          <p:attrName>ppt_x</p:attrName>
                                          <p:attrName>ppt_y</p:attrName>
                                        </p:attrNameLst>
                                      </p:cBhvr>
                                      <p:rCtr x="0" y="2176"/>
                                    </p:animMotion>
                                  </p:childTnLst>
                                </p:cTn>
                              </p:par>
                              <p:par>
                                <p:cTn id="40" presetID="10" presetClass="entr" presetSubtype="0" fill="hold" grpId="0" nodeType="withEffect">
                                  <p:stCondLst>
                                    <p:cond delay="17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grpId="1" nodeType="withEffect">
                                  <p:stCondLst>
                                    <p:cond delay="1700"/>
                                  </p:stCondLst>
                                  <p:childTnLst>
                                    <p:animMotion origin="layout" path="M 1.45833E-6 -3.7037E-6 L 1.45833E-6 0.04352 " pathEditMode="relative" rAng="0" ptsTypes="AA">
                                      <p:cBhvr>
                                        <p:cTn id="44" dur="600" spd="-100000" fill="hold"/>
                                        <p:tgtEl>
                                          <p:spTgt spid="5"/>
                                        </p:tgtEl>
                                        <p:attrNameLst>
                                          <p:attrName>ppt_x</p:attrName>
                                          <p:attrName>ppt_y</p:attrName>
                                        </p:attrNameLst>
                                      </p:cBhvr>
                                      <p:rCtr x="0" y="2176"/>
                                    </p:animMotion>
                                  </p:childTnLst>
                                </p:cTn>
                              </p:par>
                              <p:par>
                                <p:cTn id="45" presetID="1" presetClass="entr" presetSubtype="0" fill="hold" grpId="0" nodeType="withEffect">
                                  <p:stCondLst>
                                    <p:cond delay="500"/>
                                  </p:stCondLst>
                                  <p:childTnLst>
                                    <p:set>
                                      <p:cBhvr>
                                        <p:cTn id="46" dur="1" fill="hold">
                                          <p:stCondLst>
                                            <p:cond delay="0"/>
                                          </p:stCondLst>
                                        </p:cTn>
                                        <p:tgtEl>
                                          <p:spTgt spid="31"/>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500" fill="hold"/>
                                        <p:tgtEl>
                                          <p:spTgt spid="31"/>
                                        </p:tgtEl>
                                      </p:cBhvr>
                                      <p:by x="0" y="0"/>
                                    </p:animScale>
                                  </p:childTnLst>
                                </p:cTn>
                              </p:par>
                              <p:par>
                                <p:cTn id="49" presetID="6" presetClass="emph" presetSubtype="0" decel="100000" fill="hold" grpId="2" nodeType="withEffect">
                                  <p:stCondLst>
                                    <p:cond delay="900"/>
                                  </p:stCondLst>
                                  <p:childTnLst>
                                    <p:animScale>
                                      <p:cBhvr>
                                        <p:cTn id="50" dur="500" fill="hold"/>
                                        <p:tgtEl>
                                          <p:spTgt spid="31"/>
                                        </p:tgtEl>
                                      </p:cBhvr>
                                      <p:by x="90000" y="90000"/>
                                    </p:animScale>
                                  </p:childTnLst>
                                </p:cTn>
                              </p:par>
                              <p:par>
                                <p:cTn id="51" presetID="10" presetClass="entr" presetSubtype="0" fill="hold" nodeType="withEffect">
                                  <p:stCondLst>
                                    <p:cond delay="25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42" presetClass="path" presetSubtype="0" decel="100000" fill="hold" nodeType="withEffect">
                                  <p:stCondLst>
                                    <p:cond delay="250"/>
                                  </p:stCondLst>
                                  <p:childTnLst>
                                    <p:animMotion origin="layout" path="M 1.45833E-6 -7.40741E-7 L 1.45833E-6 -0.0544 " pathEditMode="relative" rAng="0" ptsTypes="AA">
                                      <p:cBhvr>
                                        <p:cTn id="55" dur="600" spd="-100000" fill="hold"/>
                                        <p:tgtEl>
                                          <p:spTgt spid="42"/>
                                        </p:tgtEl>
                                        <p:attrNameLst>
                                          <p:attrName>ppt_x</p:attrName>
                                          <p:attrName>ppt_y</p:attrName>
                                        </p:attrNameLst>
                                      </p:cBhvr>
                                      <p:rCtr x="0" y="-2731"/>
                                    </p:animMotion>
                                  </p:childTnLst>
                                </p:cTn>
                              </p:par>
                              <p:par>
                                <p:cTn id="56" presetID="10" presetClass="entr" presetSubtype="0" fill="hold" nodeType="withEffect">
                                  <p:stCondLst>
                                    <p:cond delay="45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42" presetClass="path" presetSubtype="0" decel="100000" fill="hold" nodeType="withEffect">
                                  <p:stCondLst>
                                    <p:cond delay="450"/>
                                  </p:stCondLst>
                                  <p:childTnLst>
                                    <p:animMotion origin="layout" path="M 1.45833E-6 -7.40741E-7 L 1.45833E-6 -0.0544 " pathEditMode="relative" rAng="0" ptsTypes="AA">
                                      <p:cBhvr>
                                        <p:cTn id="60" dur="600" spd="-100000" fill="hold"/>
                                        <p:tgtEl>
                                          <p:spTgt spid="40"/>
                                        </p:tgtEl>
                                        <p:attrNameLst>
                                          <p:attrName>ppt_x</p:attrName>
                                          <p:attrName>ppt_y</p:attrName>
                                        </p:attrNameLst>
                                      </p:cBhvr>
                                      <p:rCtr x="0" y="-2731"/>
                                    </p:animMotion>
                                  </p:childTnLst>
                                </p:cTn>
                              </p:par>
                              <p:par>
                                <p:cTn id="61" presetID="1" presetClass="entr" presetSubtype="0" fill="hold" grpId="0" nodeType="withEffect">
                                  <p:stCondLst>
                                    <p:cond delay="700"/>
                                  </p:stCondLst>
                                  <p:childTnLst>
                                    <p:set>
                                      <p:cBhvr>
                                        <p:cTn id="62" dur="1" fill="hold">
                                          <p:stCondLst>
                                            <p:cond delay="0"/>
                                          </p:stCondLst>
                                        </p:cTn>
                                        <p:tgtEl>
                                          <p:spTgt spid="53"/>
                                        </p:tgtEl>
                                        <p:attrNameLst>
                                          <p:attrName>style.visibility</p:attrName>
                                        </p:attrNameLst>
                                      </p:cBhvr>
                                      <p:to>
                                        <p:strVal val="visible"/>
                                      </p:to>
                                    </p:set>
                                  </p:childTnLst>
                                </p:cTn>
                              </p:par>
                              <p:par>
                                <p:cTn id="63" presetID="6" presetClass="emph" presetSubtype="0" accel="100000" autoRev="1" fill="hold" grpId="1" nodeType="withEffect">
                                  <p:stCondLst>
                                    <p:cond delay="200"/>
                                  </p:stCondLst>
                                  <p:childTnLst>
                                    <p:animScale>
                                      <p:cBhvr>
                                        <p:cTn id="64" dur="500" fill="hold"/>
                                        <p:tgtEl>
                                          <p:spTgt spid="53"/>
                                        </p:tgtEl>
                                      </p:cBhvr>
                                      <p:by x="0" y="0"/>
                                    </p:animScale>
                                  </p:childTnLst>
                                </p:cTn>
                              </p:par>
                              <p:par>
                                <p:cTn id="65" presetID="6" presetClass="emph" presetSubtype="0" decel="100000" fill="hold" grpId="2" nodeType="withEffect">
                                  <p:stCondLst>
                                    <p:cond delay="1100"/>
                                  </p:stCondLst>
                                  <p:childTnLst>
                                    <p:animScale>
                                      <p:cBhvr>
                                        <p:cTn id="66" dur="500" fill="hold"/>
                                        <p:tgtEl>
                                          <p:spTgt spid="53"/>
                                        </p:tgtEl>
                                      </p:cBhvr>
                                      <p:by x="90000" y="90000"/>
                                    </p:animScale>
                                  </p:childTnLst>
                                </p:cTn>
                              </p:par>
                              <p:par>
                                <p:cTn id="67" presetID="1" presetClass="entr" presetSubtype="0" fill="hold" grpId="0" nodeType="withEffect">
                                  <p:stCondLst>
                                    <p:cond delay="900"/>
                                  </p:stCondLst>
                                  <p:childTnLst>
                                    <p:set>
                                      <p:cBhvr>
                                        <p:cTn id="68" dur="1" fill="hold">
                                          <p:stCondLst>
                                            <p:cond delay="0"/>
                                          </p:stCondLst>
                                        </p:cTn>
                                        <p:tgtEl>
                                          <p:spTgt spid="54"/>
                                        </p:tgtEl>
                                        <p:attrNameLst>
                                          <p:attrName>style.visibility</p:attrName>
                                        </p:attrNameLst>
                                      </p:cBhvr>
                                      <p:to>
                                        <p:strVal val="visible"/>
                                      </p:to>
                                    </p:set>
                                  </p:childTnLst>
                                </p:cTn>
                              </p:par>
                              <p:par>
                                <p:cTn id="69" presetID="6" presetClass="emph" presetSubtype="0" accel="100000" autoRev="1" fill="hold" grpId="1" nodeType="withEffect">
                                  <p:stCondLst>
                                    <p:cond delay="400"/>
                                  </p:stCondLst>
                                  <p:childTnLst>
                                    <p:animScale>
                                      <p:cBhvr>
                                        <p:cTn id="70" dur="500" fill="hold"/>
                                        <p:tgtEl>
                                          <p:spTgt spid="54"/>
                                        </p:tgtEl>
                                      </p:cBhvr>
                                      <p:by x="0" y="0"/>
                                    </p:animScale>
                                  </p:childTnLst>
                                </p:cTn>
                              </p:par>
                              <p:par>
                                <p:cTn id="71" presetID="6" presetClass="emph" presetSubtype="0" decel="100000" fill="hold" grpId="2" nodeType="withEffect">
                                  <p:stCondLst>
                                    <p:cond delay="1300"/>
                                  </p:stCondLst>
                                  <p:childTnLst>
                                    <p:animScale>
                                      <p:cBhvr>
                                        <p:cTn id="72" dur="500" fill="hold"/>
                                        <p:tgtEl>
                                          <p:spTgt spid="54"/>
                                        </p:tgtEl>
                                      </p:cBhvr>
                                      <p:by x="90000" y="90000"/>
                                    </p:animScale>
                                  </p:childTnLst>
                                </p:cTn>
                              </p:par>
                              <p:par>
                                <p:cTn id="73" presetID="1" presetClass="entr" presetSubtype="0" fill="hold" grpId="0" nodeType="withEffect">
                                  <p:stCondLst>
                                    <p:cond delay="1100"/>
                                  </p:stCondLst>
                                  <p:childTnLst>
                                    <p:set>
                                      <p:cBhvr>
                                        <p:cTn id="74" dur="1" fill="hold">
                                          <p:stCondLst>
                                            <p:cond delay="0"/>
                                          </p:stCondLst>
                                        </p:cTn>
                                        <p:tgtEl>
                                          <p:spTgt spid="55"/>
                                        </p:tgtEl>
                                        <p:attrNameLst>
                                          <p:attrName>style.visibility</p:attrName>
                                        </p:attrNameLst>
                                      </p:cBhvr>
                                      <p:to>
                                        <p:strVal val="visible"/>
                                      </p:to>
                                    </p:set>
                                  </p:childTnLst>
                                </p:cTn>
                              </p:par>
                              <p:par>
                                <p:cTn id="75" presetID="6" presetClass="emph" presetSubtype="0" accel="100000" autoRev="1" fill="hold" grpId="1" nodeType="withEffect">
                                  <p:stCondLst>
                                    <p:cond delay="600"/>
                                  </p:stCondLst>
                                  <p:childTnLst>
                                    <p:animScale>
                                      <p:cBhvr>
                                        <p:cTn id="76" dur="500" fill="hold"/>
                                        <p:tgtEl>
                                          <p:spTgt spid="55"/>
                                        </p:tgtEl>
                                      </p:cBhvr>
                                      <p:by x="0" y="0"/>
                                    </p:animScale>
                                  </p:childTnLst>
                                </p:cTn>
                              </p:par>
                              <p:par>
                                <p:cTn id="77" presetID="6" presetClass="emph" presetSubtype="0" decel="100000" fill="hold" grpId="2" nodeType="withEffect">
                                  <p:stCondLst>
                                    <p:cond delay="1500"/>
                                  </p:stCondLst>
                                  <p:childTnLst>
                                    <p:animScale>
                                      <p:cBhvr>
                                        <p:cTn id="78" dur="500" fill="hold"/>
                                        <p:tgtEl>
                                          <p:spTgt spid="55"/>
                                        </p:tgtEl>
                                      </p:cBhvr>
                                      <p:by x="90000" y="90000"/>
                                    </p:animScale>
                                  </p:childTnLst>
                                </p:cTn>
                              </p:par>
                              <p:par>
                                <p:cTn id="79" presetID="1" presetClass="entr" presetSubtype="0" fill="hold" grpId="0" nodeType="withEffect">
                                  <p:stCondLst>
                                    <p:cond delay="1300"/>
                                  </p:stCondLst>
                                  <p:childTnLst>
                                    <p:set>
                                      <p:cBhvr>
                                        <p:cTn id="80" dur="1" fill="hold">
                                          <p:stCondLst>
                                            <p:cond delay="0"/>
                                          </p:stCondLst>
                                        </p:cTn>
                                        <p:tgtEl>
                                          <p:spTgt spid="56"/>
                                        </p:tgtEl>
                                        <p:attrNameLst>
                                          <p:attrName>style.visibility</p:attrName>
                                        </p:attrNameLst>
                                      </p:cBhvr>
                                      <p:to>
                                        <p:strVal val="visible"/>
                                      </p:to>
                                    </p:set>
                                  </p:childTnLst>
                                </p:cTn>
                              </p:par>
                              <p:par>
                                <p:cTn id="81" presetID="6" presetClass="emph" presetSubtype="0" accel="100000" autoRev="1" fill="hold" grpId="1" nodeType="withEffect">
                                  <p:stCondLst>
                                    <p:cond delay="800"/>
                                  </p:stCondLst>
                                  <p:childTnLst>
                                    <p:animScale>
                                      <p:cBhvr>
                                        <p:cTn id="82" dur="500" fill="hold"/>
                                        <p:tgtEl>
                                          <p:spTgt spid="56"/>
                                        </p:tgtEl>
                                      </p:cBhvr>
                                      <p:by x="0" y="0"/>
                                    </p:animScale>
                                  </p:childTnLst>
                                </p:cTn>
                              </p:par>
                              <p:par>
                                <p:cTn id="83" presetID="6" presetClass="emph" presetSubtype="0" decel="100000" fill="hold" grpId="2" nodeType="withEffect">
                                  <p:stCondLst>
                                    <p:cond delay="1700"/>
                                  </p:stCondLst>
                                  <p:childTnLst>
                                    <p:animScale>
                                      <p:cBhvr>
                                        <p:cTn id="84" dur="500" fill="hold"/>
                                        <p:tgtEl>
                                          <p:spTgt spid="56"/>
                                        </p:tgtEl>
                                      </p:cBhvr>
                                      <p:by x="90000" y="90000"/>
                                    </p:animScale>
                                  </p:childTnLst>
                                </p:cTn>
                              </p:par>
                              <p:par>
                                <p:cTn id="85" presetID="1" presetClass="entr" presetSubtype="0" fill="hold" grpId="0" nodeType="withEffect">
                                  <p:stCondLst>
                                    <p:cond delay="1500"/>
                                  </p:stCondLst>
                                  <p:childTnLst>
                                    <p:set>
                                      <p:cBhvr>
                                        <p:cTn id="86" dur="1" fill="hold">
                                          <p:stCondLst>
                                            <p:cond delay="0"/>
                                          </p:stCondLst>
                                        </p:cTn>
                                        <p:tgtEl>
                                          <p:spTgt spid="57"/>
                                        </p:tgtEl>
                                        <p:attrNameLst>
                                          <p:attrName>style.visibility</p:attrName>
                                        </p:attrNameLst>
                                      </p:cBhvr>
                                      <p:to>
                                        <p:strVal val="visible"/>
                                      </p:to>
                                    </p:set>
                                  </p:childTnLst>
                                </p:cTn>
                              </p:par>
                              <p:par>
                                <p:cTn id="87" presetID="6" presetClass="emph" presetSubtype="0" accel="100000" autoRev="1" fill="hold" grpId="1" nodeType="withEffect">
                                  <p:stCondLst>
                                    <p:cond delay="1000"/>
                                  </p:stCondLst>
                                  <p:childTnLst>
                                    <p:animScale>
                                      <p:cBhvr>
                                        <p:cTn id="88" dur="500" fill="hold"/>
                                        <p:tgtEl>
                                          <p:spTgt spid="57"/>
                                        </p:tgtEl>
                                      </p:cBhvr>
                                      <p:by x="0" y="0"/>
                                    </p:animScale>
                                  </p:childTnLst>
                                </p:cTn>
                              </p:par>
                              <p:par>
                                <p:cTn id="89" presetID="6" presetClass="emph" presetSubtype="0" decel="100000" fill="hold" grpId="2" nodeType="withEffect">
                                  <p:stCondLst>
                                    <p:cond delay="1900"/>
                                  </p:stCondLst>
                                  <p:childTnLst>
                                    <p:animScale>
                                      <p:cBhvr>
                                        <p:cTn id="90" dur="500" fill="hold"/>
                                        <p:tgtEl>
                                          <p:spTgt spid="57"/>
                                        </p:tgtEl>
                                      </p:cBhvr>
                                      <p:by x="90000" y="90000"/>
                                    </p:animScale>
                                  </p:childTnLst>
                                </p:cTn>
                              </p:par>
                              <p:par>
                                <p:cTn id="91" presetID="1" presetClass="entr" presetSubtype="0" fill="hold" grpId="0" nodeType="withEffect">
                                  <p:stCondLst>
                                    <p:cond delay="1200"/>
                                  </p:stCondLst>
                                  <p:childTnLst>
                                    <p:set>
                                      <p:cBhvr>
                                        <p:cTn id="92" dur="1" fill="hold">
                                          <p:stCondLst>
                                            <p:cond delay="299"/>
                                          </p:stCondLst>
                                        </p:cTn>
                                        <p:tgtEl>
                                          <p:spTgt spid="66"/>
                                        </p:tgtEl>
                                        <p:attrNameLst>
                                          <p:attrName>style.visibility</p:attrName>
                                        </p:attrNameLst>
                                      </p:cBhvr>
                                      <p:to>
                                        <p:strVal val="visible"/>
                                      </p:to>
                                    </p:set>
                                  </p:childTnLst>
                                </p:cTn>
                              </p:par>
                              <p:par>
                                <p:cTn id="93" presetID="6" presetClass="emph" presetSubtype="0" accel="60000" autoRev="1" fill="hold" grpId="1" nodeType="withEffect">
                                  <p:stCondLst>
                                    <p:cond delay="1200"/>
                                  </p:stCondLst>
                                  <p:childTnLst>
                                    <p:animScale>
                                      <p:cBhvr>
                                        <p:cTn id="94" dur="300" fill="hold"/>
                                        <p:tgtEl>
                                          <p:spTgt spid="66"/>
                                        </p:tgtEl>
                                      </p:cBhvr>
                                      <p:by x="0" y="0"/>
                                    </p:animScale>
                                  </p:childTnLst>
                                </p:cTn>
                              </p:par>
                              <p:par>
                                <p:cTn id="95" presetID="1" presetClass="entr" presetSubtype="0" fill="hold" grpId="0" nodeType="withEffect">
                                  <p:stCondLst>
                                    <p:cond delay="1400"/>
                                  </p:stCondLst>
                                  <p:childTnLst>
                                    <p:set>
                                      <p:cBhvr>
                                        <p:cTn id="96" dur="1" fill="hold">
                                          <p:stCondLst>
                                            <p:cond delay="299"/>
                                          </p:stCondLst>
                                        </p:cTn>
                                        <p:tgtEl>
                                          <p:spTgt spid="7"/>
                                        </p:tgtEl>
                                        <p:attrNameLst>
                                          <p:attrName>style.visibility</p:attrName>
                                        </p:attrNameLst>
                                      </p:cBhvr>
                                      <p:to>
                                        <p:strVal val="visible"/>
                                      </p:to>
                                    </p:set>
                                  </p:childTnLst>
                                </p:cTn>
                              </p:par>
                              <p:par>
                                <p:cTn id="97" presetID="6" presetClass="emph" presetSubtype="0" accel="60000" autoRev="1" fill="hold" grpId="1" nodeType="withEffect">
                                  <p:stCondLst>
                                    <p:cond delay="1400"/>
                                  </p:stCondLst>
                                  <p:childTnLst>
                                    <p:animScale>
                                      <p:cBhvr>
                                        <p:cTn id="98" dur="300" fill="hold"/>
                                        <p:tgtEl>
                                          <p:spTgt spid="7"/>
                                        </p:tgtEl>
                                      </p:cBhvr>
                                      <p:by x="0" y="0"/>
                                    </p:animScale>
                                  </p:childTnLst>
                                </p:cTn>
                              </p:par>
                              <p:par>
                                <p:cTn id="99" presetID="10" presetClass="entr" presetSubtype="0" fill="hold" nodeType="withEffect">
                                  <p:stCondLst>
                                    <p:cond delay="65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42" presetClass="path" presetSubtype="0" decel="100000" fill="hold" nodeType="withEffect">
                                  <p:stCondLst>
                                    <p:cond delay="650"/>
                                  </p:stCondLst>
                                  <p:childTnLst>
                                    <p:animMotion origin="layout" path="M 1.45833E-6 -7.40741E-7 L 1.45833E-6 -0.0544 " pathEditMode="relative" rAng="0" ptsTypes="AA">
                                      <p:cBhvr>
                                        <p:cTn id="103" dur="600" spd="-100000" fill="hold"/>
                                        <p:tgtEl>
                                          <p:spTgt spid="38"/>
                                        </p:tgtEl>
                                        <p:attrNameLst>
                                          <p:attrName>ppt_x</p:attrName>
                                          <p:attrName>ppt_y</p:attrName>
                                        </p:attrNameLst>
                                      </p:cBhvr>
                                      <p:rCtr x="0" y="-2731"/>
                                    </p:animMotion>
                                  </p:childTnLst>
                                </p:cTn>
                              </p:par>
                              <p:par>
                                <p:cTn id="104" presetID="10" presetClass="entr" presetSubtype="0" fill="hold" nodeType="withEffect">
                                  <p:stCondLst>
                                    <p:cond delay="85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42" presetClass="path" presetSubtype="0" decel="100000" fill="hold" nodeType="withEffect">
                                  <p:stCondLst>
                                    <p:cond delay="850"/>
                                  </p:stCondLst>
                                  <p:childTnLst>
                                    <p:animMotion origin="layout" path="M 1.45833E-6 -7.40741E-7 L 1.45833E-6 -0.0544 " pathEditMode="relative" rAng="0" ptsTypes="AA">
                                      <p:cBhvr>
                                        <p:cTn id="108" dur="600" spd="-100000" fill="hold"/>
                                        <p:tgtEl>
                                          <p:spTgt spid="33"/>
                                        </p:tgtEl>
                                        <p:attrNameLst>
                                          <p:attrName>ppt_x</p:attrName>
                                          <p:attrName>ppt_y</p:attrName>
                                        </p:attrNameLst>
                                      </p:cBhvr>
                                      <p:rCtr x="0" y="-2731"/>
                                    </p:animMotion>
                                  </p:childTnLst>
                                </p:cTn>
                              </p:par>
                              <p:par>
                                <p:cTn id="109" presetID="10" presetClass="entr" presetSubtype="0" fill="hold" nodeType="withEffect">
                                  <p:stCondLst>
                                    <p:cond delay="105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42" presetClass="path" presetSubtype="0" decel="100000" fill="hold" nodeType="withEffect">
                                  <p:stCondLst>
                                    <p:cond delay="1050"/>
                                  </p:stCondLst>
                                  <p:childTnLst>
                                    <p:animMotion origin="layout" path="M 1.45833E-6 -7.40741E-7 L 1.45833E-6 -0.0544 " pathEditMode="relative" rAng="0" ptsTypes="AA">
                                      <p:cBhvr>
                                        <p:cTn id="113" dur="600" spd="-100000" fill="hold"/>
                                        <p:tgtEl>
                                          <p:spTgt spid="45"/>
                                        </p:tgtEl>
                                        <p:attrNameLst>
                                          <p:attrName>ppt_x</p:attrName>
                                          <p:attrName>ppt_y</p:attrName>
                                        </p:attrNameLst>
                                      </p:cBhvr>
                                      <p:rCtr x="0" y="-2731"/>
                                    </p:animMotion>
                                  </p:childTnLst>
                                </p:cTn>
                              </p:par>
                              <p:par>
                                <p:cTn id="114" presetID="10" presetClass="entr" presetSubtype="0" fill="hold" nodeType="withEffect">
                                  <p:stCondLst>
                                    <p:cond delay="130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500"/>
                                        <p:tgtEl>
                                          <p:spTgt spid="44"/>
                                        </p:tgtEl>
                                      </p:cBhvr>
                                    </p:animEffect>
                                  </p:childTnLst>
                                </p:cTn>
                              </p:par>
                              <p:par>
                                <p:cTn id="117" presetID="42" presetClass="path" presetSubtype="0" decel="100000" fill="hold" nodeType="withEffect">
                                  <p:stCondLst>
                                    <p:cond delay="1300"/>
                                  </p:stCondLst>
                                  <p:childTnLst>
                                    <p:animMotion origin="layout" path="M 1.45833E-6 -7.40741E-7 L 1.45833E-6 -0.0544 " pathEditMode="relative" rAng="0" ptsTypes="AA">
                                      <p:cBhvr>
                                        <p:cTn id="118" dur="600" spd="-100000" fill="hold"/>
                                        <p:tgtEl>
                                          <p:spTgt spid="44"/>
                                        </p:tgtEl>
                                        <p:attrNameLst>
                                          <p:attrName>ppt_x</p:attrName>
                                          <p:attrName>ppt_y</p:attrName>
                                        </p:attrNameLst>
                                      </p:cBhvr>
                                      <p:rCtr x="0" y="-2731"/>
                                    </p:animMotion>
                                  </p:childTnLst>
                                </p:cTn>
                              </p:par>
                              <p:par>
                                <p:cTn id="119" presetID="10" presetClass="entr" presetSubtype="0" fill="hold" nodeType="withEffect">
                                  <p:stCondLst>
                                    <p:cond delay="1550"/>
                                  </p:stCondLst>
                                  <p:childTnLst>
                                    <p:set>
                                      <p:cBhvr>
                                        <p:cTn id="120" dur="1" fill="hold">
                                          <p:stCondLst>
                                            <p:cond delay="0"/>
                                          </p:stCondLst>
                                        </p:cTn>
                                        <p:tgtEl>
                                          <p:spTgt spid="64"/>
                                        </p:tgtEl>
                                        <p:attrNameLst>
                                          <p:attrName>style.visibility</p:attrName>
                                        </p:attrNameLst>
                                      </p:cBhvr>
                                      <p:to>
                                        <p:strVal val="visible"/>
                                      </p:to>
                                    </p:set>
                                    <p:animEffect transition="in" filter="fade">
                                      <p:cBhvr>
                                        <p:cTn id="121" dur="500"/>
                                        <p:tgtEl>
                                          <p:spTgt spid="64"/>
                                        </p:tgtEl>
                                      </p:cBhvr>
                                    </p:animEffect>
                                  </p:childTnLst>
                                </p:cTn>
                              </p:par>
                              <p:par>
                                <p:cTn id="122" presetID="42" presetClass="path" presetSubtype="0" decel="100000" fill="hold" nodeType="withEffect">
                                  <p:stCondLst>
                                    <p:cond delay="1550"/>
                                  </p:stCondLst>
                                  <p:childTnLst>
                                    <p:animMotion origin="layout" path="M 1.45833E-6 -7.40741E-7 L 1.45833E-6 -0.0544 " pathEditMode="relative" rAng="0" ptsTypes="AA">
                                      <p:cBhvr>
                                        <p:cTn id="123" dur="600" spd="-100000" fill="hold"/>
                                        <p:tgtEl>
                                          <p:spTgt spid="64"/>
                                        </p:tgtEl>
                                        <p:attrNameLst>
                                          <p:attrName>ppt_x</p:attrName>
                                          <p:attrName>ppt_y</p:attrName>
                                        </p:attrNameLst>
                                      </p:cBhvr>
                                      <p:rCtr x="0" y="-2731"/>
                                    </p:animMotion>
                                  </p:childTnLst>
                                </p:cTn>
                              </p:par>
                              <p:par>
                                <p:cTn id="124" presetID="10" presetClass="entr" presetSubtype="0" fill="hold" nodeType="withEffect">
                                  <p:stCondLst>
                                    <p:cond delay="170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500"/>
                                        <p:tgtEl>
                                          <p:spTgt spid="36"/>
                                        </p:tgtEl>
                                      </p:cBhvr>
                                    </p:animEffect>
                                  </p:childTnLst>
                                </p:cTn>
                              </p:par>
                              <p:par>
                                <p:cTn id="127" presetID="42" presetClass="path" presetSubtype="0" decel="100000" fill="hold" nodeType="withEffect">
                                  <p:stCondLst>
                                    <p:cond delay="1700"/>
                                  </p:stCondLst>
                                  <p:childTnLst>
                                    <p:animMotion origin="layout" path="M 1.45833E-6 -7.40741E-7 L 1.45833E-6 -0.0544 " pathEditMode="relative" rAng="0" ptsTypes="AA">
                                      <p:cBhvr>
                                        <p:cTn id="128" dur="600" spd="-100000" fill="hold"/>
                                        <p:tgtEl>
                                          <p:spTgt spid="36"/>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32" grpId="0"/>
      <p:bldP spid="32" grpId="1"/>
      <p:bldP spid="34" grpId="0"/>
      <p:bldP spid="34" grpId="1"/>
      <p:bldP spid="37" grpId="0"/>
      <p:bldP spid="37" grpId="1"/>
      <p:bldP spid="39" grpId="0"/>
      <p:bldP spid="39" grpId="1"/>
      <p:bldP spid="41" grpId="0"/>
      <p:bldP spid="41" grpId="1"/>
      <p:bldP spid="46" grpId="0"/>
      <p:bldP spid="46" grpId="1"/>
      <p:bldP spid="47" grpId="0"/>
      <p:bldP spid="47" grpId="1"/>
      <p:bldP spid="66" grpId="0" animBg="1"/>
      <p:bldP spid="66" grpId="1" animBg="1"/>
      <p:bldP spid="5" grpId="0"/>
      <p:bldP spid="5" grpId="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7170749" cy="3877985"/>
          </a:xfrm>
        </p:spPr>
        <p:txBody>
          <a:bodyPr/>
          <a:lstStyle/>
          <a:p>
            <a:r>
              <a:rPr lang="en-US"/>
              <a:t>Secure access to users and data made simple</a:t>
            </a:r>
          </a:p>
          <a:p>
            <a:pPr lvl="1"/>
            <a:r>
              <a:rPr lang="en-US"/>
              <a:t>Microsoft’s (Microsoft Graph, other APIs)</a:t>
            </a:r>
          </a:p>
          <a:p>
            <a:pPr lvl="1"/>
            <a:r>
              <a:rPr lang="en-US"/>
              <a:t>Your own APIs</a:t>
            </a:r>
          </a:p>
          <a:p>
            <a:r>
              <a:rPr lang="en-US"/>
              <a:t>MSAL - best in class auth libs</a:t>
            </a:r>
          </a:p>
          <a:p>
            <a:pPr lvl="1"/>
            <a:r>
              <a:rPr lang="en-US"/>
              <a:t>Reach any audience</a:t>
            </a:r>
          </a:p>
          <a:p>
            <a:pPr lvl="1"/>
            <a:r>
              <a:rPr lang="en-US"/>
              <a:t>Follows Microsoft Security Development Lifecycle</a:t>
            </a:r>
          </a:p>
          <a:p>
            <a:r>
              <a:rPr lang="en-US"/>
              <a:t>ADAL (and Azure AD Graph) end of support June 30, 2022</a:t>
            </a:r>
          </a:p>
          <a:p>
            <a:pPr lvl="1"/>
            <a:r>
              <a:rPr lang="en-US">
                <a:hlinkClick r:id="rId3"/>
              </a:rPr>
              <a:t>https://aka.ms/ADALAADGraph</a:t>
            </a:r>
            <a:r>
              <a:rPr lang="en-US"/>
              <a:t> </a:t>
            </a:r>
          </a:p>
        </p:txBody>
      </p:sp>
      <p:sp>
        <p:nvSpPr>
          <p:cNvPr id="7" name="Oval 6">
            <a:extLst>
              <a:ext uri="{FF2B5EF4-FFF2-40B4-BE49-F238E27FC236}">
                <a16:creationId xmlns:a16="http://schemas.microsoft.com/office/drawing/2014/main" id="{1600FC5A-F0F2-40ED-A128-989213E92BEF}"/>
              </a:ext>
            </a:extLst>
          </p:cNvPr>
          <p:cNvSpPr/>
          <p:nvPr/>
        </p:nvSpPr>
        <p:spPr bwMode="auto">
          <a:xfrm>
            <a:off x="8087713" y="3144032"/>
            <a:ext cx="1653246" cy="1626207"/>
          </a:xfrm>
          <a:prstGeom prst="ellipse">
            <a:avLst/>
          </a:prstGeom>
          <a:solidFill>
            <a:schemeClr val="bg1">
              <a:lumMod val="75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APP mobile">
            <a:extLst>
              <a:ext uri="{FF2B5EF4-FFF2-40B4-BE49-F238E27FC236}">
                <a16:creationId xmlns:a16="http://schemas.microsoft.com/office/drawing/2014/main" id="{33C690DE-8945-4F5F-81C4-529DFD5179F4}"/>
              </a:ext>
            </a:extLst>
          </p:cNvPr>
          <p:cNvGrpSpPr/>
          <p:nvPr/>
        </p:nvGrpSpPr>
        <p:grpSpPr>
          <a:xfrm>
            <a:off x="7948488" y="3551778"/>
            <a:ext cx="1193391" cy="1218349"/>
            <a:chOff x="3059496" y="5500928"/>
            <a:chExt cx="1217321" cy="1242779"/>
          </a:xfrm>
        </p:grpSpPr>
        <p:pic>
          <p:nvPicPr>
            <p:cNvPr id="15" name="Picture 14">
              <a:extLst>
                <a:ext uri="{FF2B5EF4-FFF2-40B4-BE49-F238E27FC236}">
                  <a16:creationId xmlns:a16="http://schemas.microsoft.com/office/drawing/2014/main" id="{E1E82AC4-B1D4-4AF4-AA1E-FD04A7E2B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277" y="5500928"/>
              <a:ext cx="520829" cy="837550"/>
            </a:xfrm>
            <a:prstGeom prst="rect">
              <a:avLst/>
            </a:prstGeom>
          </p:spPr>
        </p:pic>
        <p:sp>
          <p:nvSpPr>
            <p:cNvPr id="16" name="TextBox 15">
              <a:extLst>
                <a:ext uri="{FF2B5EF4-FFF2-40B4-BE49-F238E27FC236}">
                  <a16:creationId xmlns:a16="http://schemas.microsoft.com/office/drawing/2014/main" id="{8567C4BB-CD36-4C2B-B61F-6282F7EB5F37}"/>
                </a:ext>
              </a:extLst>
            </p:cNvPr>
            <p:cNvSpPr txBox="1"/>
            <p:nvPr/>
          </p:nvSpPr>
          <p:spPr>
            <a:xfrm>
              <a:off x="3059496" y="6282042"/>
              <a:ext cx="1217321"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MOBILE APP</a:t>
              </a:r>
            </a:p>
          </p:txBody>
        </p:sp>
      </p:grpSp>
      <p:grpSp>
        <p:nvGrpSpPr>
          <p:cNvPr id="17" name="SDK client">
            <a:extLst>
              <a:ext uri="{FF2B5EF4-FFF2-40B4-BE49-F238E27FC236}">
                <a16:creationId xmlns:a16="http://schemas.microsoft.com/office/drawing/2014/main" id="{06F29F20-AFDD-49E7-A900-CE058429E284}"/>
              </a:ext>
            </a:extLst>
          </p:cNvPr>
          <p:cNvGrpSpPr/>
          <p:nvPr/>
        </p:nvGrpSpPr>
        <p:grpSpPr>
          <a:xfrm>
            <a:off x="8991602" y="3547734"/>
            <a:ext cx="1149389" cy="1222392"/>
            <a:chOff x="4123526" y="5496803"/>
            <a:chExt cx="1172437" cy="1246904"/>
          </a:xfrm>
        </p:grpSpPr>
        <p:grpSp>
          <p:nvGrpSpPr>
            <p:cNvPr id="18" name="Group 17">
              <a:extLst>
                <a:ext uri="{FF2B5EF4-FFF2-40B4-BE49-F238E27FC236}">
                  <a16:creationId xmlns:a16="http://schemas.microsoft.com/office/drawing/2014/main" id="{F2A4A515-81BE-408F-9E5A-2D4439CBCBB2}"/>
                </a:ext>
              </a:extLst>
            </p:cNvPr>
            <p:cNvGrpSpPr/>
            <p:nvPr/>
          </p:nvGrpSpPr>
          <p:grpSpPr>
            <a:xfrm>
              <a:off x="4298769" y="5496803"/>
              <a:ext cx="710414" cy="853932"/>
              <a:chOff x="3116145" y="4935971"/>
              <a:chExt cx="710414" cy="853932"/>
            </a:xfrm>
          </p:grpSpPr>
          <p:pic>
            <p:nvPicPr>
              <p:cNvPr id="20" name="Picture 19">
                <a:extLst>
                  <a:ext uri="{FF2B5EF4-FFF2-40B4-BE49-F238E27FC236}">
                    <a16:creationId xmlns:a16="http://schemas.microsoft.com/office/drawing/2014/main" id="{D1035E6C-350C-4E55-9BBD-9272221DA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6145" y="4935971"/>
                <a:ext cx="710414" cy="853932"/>
              </a:xfrm>
              <a:prstGeom prst="rect">
                <a:avLst/>
              </a:prstGeom>
            </p:spPr>
          </p:pic>
          <p:sp>
            <p:nvSpPr>
              <p:cNvPr id="21" name="Regular Pentagon 105">
                <a:extLst>
                  <a:ext uri="{FF2B5EF4-FFF2-40B4-BE49-F238E27FC236}">
                    <a16:creationId xmlns:a16="http://schemas.microsoft.com/office/drawing/2014/main" id="{7E3B7DAC-E478-4635-8807-0653A84A971A}"/>
                  </a:ext>
                </a:extLst>
              </p:cNvPr>
              <p:cNvSpPr/>
              <p:nvPr/>
            </p:nvSpPr>
            <p:spPr bwMode="auto">
              <a:xfrm>
                <a:off x="3356202" y="5229849"/>
                <a:ext cx="233958" cy="222816"/>
              </a:xfrm>
              <a:prstGeom prst="pent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31C1FD3F-D1E8-4E3D-9481-1DE78FB039F5}"/>
                </a:ext>
              </a:extLst>
            </p:cNvPr>
            <p:cNvSpPr txBox="1"/>
            <p:nvPr/>
          </p:nvSpPr>
          <p:spPr>
            <a:xfrm>
              <a:off x="4123526" y="6282042"/>
              <a:ext cx="1172437"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CLIENT SDK</a:t>
              </a:r>
            </a:p>
          </p:txBody>
        </p:sp>
      </p:grpSp>
      <p:sp>
        <p:nvSpPr>
          <p:cNvPr id="2" name="TextBox 1">
            <a:extLst>
              <a:ext uri="{FF2B5EF4-FFF2-40B4-BE49-F238E27FC236}">
                <a16:creationId xmlns:a16="http://schemas.microsoft.com/office/drawing/2014/main" id="{42764837-946B-4FEF-8C37-22247EB5664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3919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797530" y="199505"/>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Users</a:t>
            </a: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576946" y="1974272"/>
            <a:ext cx="4596939" cy="462187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553"/>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018114" y="2036618"/>
            <a:ext cx="4785350" cy="462187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15553"/>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4971011" y="2360712"/>
            <a:ext cx="2249976" cy="2460671"/>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3860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Segoe UI"/>
                  <a:ea typeface="+mn-ea"/>
                  <a:cs typeface="+mn-cs"/>
                </a:rPr>
                <a:t>Identity</a:t>
              </a:r>
            </a:p>
          </p:txBody>
        </p:sp>
      </p:grpSp>
      <p:sp>
        <p:nvSpPr>
          <p:cNvPr id="10" name="TextBox 9">
            <a:extLst>
              <a:ext uri="{FF2B5EF4-FFF2-40B4-BE49-F238E27FC236}">
                <a16:creationId xmlns:a16="http://schemas.microsoft.com/office/drawing/2014/main" id="{AC07FFB9-FEB8-4615-A7FB-61F73F46BDC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615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457200"/>
            <a:ext cx="4059937" cy="1661993"/>
          </a:xfrm>
        </p:spPr>
        <p:txBody>
          <a:bodyPr/>
          <a:lstStyle/>
          <a:p>
            <a:r>
              <a:rPr lang="en-US"/>
              <a:t>Continuous</a:t>
            </a:r>
            <a:br>
              <a:rPr lang="en-US"/>
            </a:br>
            <a:r>
              <a:rPr lang="en-US"/>
              <a:t>growth of adoption and usage</a:t>
            </a:r>
          </a:p>
        </p:txBody>
      </p:sp>
      <p:sp>
        <p:nvSpPr>
          <p:cNvPr id="46" name="Text Placeholder 6">
            <a:extLst>
              <a:ext uri="{FF2B5EF4-FFF2-40B4-BE49-F238E27FC236}">
                <a16:creationId xmlns:a16="http://schemas.microsoft.com/office/drawing/2014/main" id="{EAAFB070-3386-4DFF-8826-40BF340CCBB8}"/>
              </a:ext>
            </a:extLst>
          </p:cNvPr>
          <p:cNvSpPr txBox="1">
            <a:spLocks/>
          </p:cNvSpPr>
          <p:nvPr/>
        </p:nvSpPr>
        <p:spPr>
          <a:xfrm>
            <a:off x="588262" y="2478101"/>
            <a:ext cx="3657600" cy="301749"/>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spc="-30">
                <a:solidFill>
                  <a:schemeClr val="accent1"/>
                </a:solidFill>
              </a:rPr>
              <a:t>Thousands of organizations,</a:t>
            </a:r>
            <a:br>
              <a:rPr lang="en-US" sz="2000" spc="-30">
                <a:solidFill>
                  <a:schemeClr val="accent1"/>
                </a:solidFill>
              </a:rPr>
            </a:br>
            <a:r>
              <a:rPr lang="en-US" sz="2000" spc="-30">
                <a:solidFill>
                  <a:schemeClr val="accent1"/>
                </a:solidFill>
              </a:rPr>
              <a:t>millions of active users,</a:t>
            </a:r>
            <a:br>
              <a:rPr lang="en-US" sz="2000" spc="-30">
                <a:solidFill>
                  <a:schemeClr val="accent1"/>
                </a:solidFill>
              </a:rPr>
            </a:br>
            <a:r>
              <a:rPr lang="en-US" sz="2000" spc="-30">
                <a:solidFill>
                  <a:schemeClr val="accent1"/>
                </a:solidFill>
              </a:rPr>
              <a:t>billions of daily requests</a:t>
            </a:r>
          </a:p>
        </p:txBody>
      </p:sp>
      <p:sp>
        <p:nvSpPr>
          <p:cNvPr id="41" name="Rectangle 40">
            <a:extLst>
              <a:ext uri="{FF2B5EF4-FFF2-40B4-BE49-F238E27FC236}">
                <a16:creationId xmlns:a16="http://schemas.microsoft.com/office/drawing/2014/main" id="{F55A5826-35E9-4745-83FB-E910E51E33FA}"/>
              </a:ext>
            </a:extLst>
          </p:cNvPr>
          <p:cNvSpPr/>
          <p:nvPr/>
        </p:nvSpPr>
        <p:spPr bwMode="auto">
          <a:xfrm>
            <a:off x="4737465" y="0"/>
            <a:ext cx="745453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776DAD9-B593-4E5E-AF21-9BF71DCEE168}"/>
              </a:ext>
            </a:extLst>
          </p:cNvPr>
          <p:cNvSpPr txBox="1"/>
          <p:nvPr/>
        </p:nvSpPr>
        <p:spPr>
          <a:xfrm>
            <a:off x="6991681" y="594106"/>
            <a:ext cx="2917825" cy="1792798"/>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200</a:t>
            </a:r>
            <a:r>
              <a:rPr lang="en-US" sz="2000"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2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K</a:t>
            </a:r>
            <a:r>
              <a:rPr lang="en-US" sz="15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921"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a:t>
            </a:r>
          </a:p>
          <a:p>
            <a:pPr algn="ctr" defTabSz="914384">
              <a:defRPr/>
            </a:pPr>
            <a:r>
              <a:rPr lang="en-US" sz="1600">
                <a:gradFill>
                  <a:gsLst>
                    <a:gs pos="83000">
                      <a:srgbClr val="282828"/>
                    </a:gs>
                    <a:gs pos="100000">
                      <a:srgbClr val="282828"/>
                    </a:gs>
                  </a:gsLst>
                  <a:lin ang="5400000" scaled="1"/>
                </a:gradFill>
              </a:rPr>
              <a:t>Azure AD Premium organizations</a:t>
            </a:r>
          </a:p>
          <a:p>
            <a:pPr algn="ctr" defTabSz="932222">
              <a:defRPr/>
            </a:pPr>
            <a:endParaRPr lang="en-US" sz="3529" b="1" kern="0" spc="-300">
              <a:ln w="3175">
                <a:noFill/>
              </a:ln>
              <a:gradFill>
                <a:gsLst>
                  <a:gs pos="83000">
                    <a:srgbClr val="0078D4"/>
                  </a:gs>
                  <a:gs pos="100000">
                    <a:srgbClr val="0078D4"/>
                  </a:gs>
                </a:gsLst>
                <a:lin ang="5400000" scaled="1"/>
              </a:gradFill>
              <a:latin typeface="Segoe UI Semibold"/>
              <a:cs typeface="Segoe UI" panose="020B0502040204020203" pitchFamily="34" charset="0"/>
            </a:endParaRPr>
          </a:p>
        </p:txBody>
      </p:sp>
      <p:sp>
        <p:nvSpPr>
          <p:cNvPr id="43" name="TextBox 42">
            <a:extLst>
              <a:ext uri="{FF2B5EF4-FFF2-40B4-BE49-F238E27FC236}">
                <a16:creationId xmlns:a16="http://schemas.microsoft.com/office/drawing/2014/main" id="{C62C6EA9-7E16-490B-BAF3-4027352E42B2}"/>
              </a:ext>
            </a:extLst>
          </p:cNvPr>
          <p:cNvSpPr txBox="1"/>
          <p:nvPr/>
        </p:nvSpPr>
        <p:spPr>
          <a:xfrm>
            <a:off x="5057211" y="4666935"/>
            <a:ext cx="3137628" cy="1188146"/>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345</a:t>
            </a:r>
            <a:r>
              <a:rPr lang="en-US" sz="2000"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2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M</a:t>
            </a:r>
            <a:r>
              <a:rPr lang="en-US" sz="15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921"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algn="ctr" defTabSz="914384">
              <a:defRPr/>
            </a:pPr>
            <a:r>
              <a:rPr lang="en-US" sz="1600">
                <a:gradFill>
                  <a:gsLst>
                    <a:gs pos="83000">
                      <a:srgbClr val="282828"/>
                    </a:gs>
                    <a:gs pos="100000">
                      <a:srgbClr val="282828"/>
                    </a:gs>
                  </a:gsLst>
                  <a:lin ang="5400000" scaled="1"/>
                </a:gradFill>
              </a:rPr>
              <a:t>Azure AD</a:t>
            </a:r>
          </a:p>
          <a:p>
            <a:pPr algn="ctr" defTabSz="914384">
              <a:defRPr/>
            </a:pPr>
            <a:r>
              <a:rPr lang="en-US" sz="1600">
                <a:gradFill>
                  <a:gsLst>
                    <a:gs pos="83000">
                      <a:srgbClr val="282828"/>
                    </a:gs>
                    <a:gs pos="100000">
                      <a:srgbClr val="282828"/>
                    </a:gs>
                  </a:gsLst>
                  <a:lin ang="5400000" scaled="1"/>
                </a:gradFill>
              </a:rPr>
              <a:t>Monthly active users</a:t>
            </a:r>
          </a:p>
        </p:txBody>
      </p:sp>
      <p:grpSp>
        <p:nvGrpSpPr>
          <p:cNvPr id="44" name="Group 43">
            <a:extLst>
              <a:ext uri="{FF2B5EF4-FFF2-40B4-BE49-F238E27FC236}">
                <a16:creationId xmlns:a16="http://schemas.microsoft.com/office/drawing/2014/main" id="{1787AF9E-F186-48E8-AFBB-2E8ADFE37978}"/>
              </a:ext>
            </a:extLst>
          </p:cNvPr>
          <p:cNvGrpSpPr/>
          <p:nvPr/>
        </p:nvGrpSpPr>
        <p:grpSpPr>
          <a:xfrm>
            <a:off x="7161016" y="1951007"/>
            <a:ext cx="3097072" cy="2142325"/>
            <a:chOff x="4879975" y="2447042"/>
            <a:chExt cx="3159174" cy="2185283"/>
          </a:xfrm>
        </p:grpSpPr>
        <p:sp>
          <p:nvSpPr>
            <p:cNvPr id="45" name="TextBox 44">
              <a:extLst>
                <a:ext uri="{FF2B5EF4-FFF2-40B4-BE49-F238E27FC236}">
                  <a16:creationId xmlns:a16="http://schemas.microsoft.com/office/drawing/2014/main" id="{27642829-D318-4F1B-974D-2B58A95EEDD0}"/>
                </a:ext>
              </a:extLst>
            </p:cNvPr>
            <p:cNvSpPr txBox="1"/>
            <p:nvPr/>
          </p:nvSpPr>
          <p:spPr>
            <a:xfrm>
              <a:off x="5501419" y="2447042"/>
              <a:ext cx="2537730" cy="221530"/>
            </a:xfrm>
            <a:prstGeom prst="rect">
              <a:avLst/>
            </a:prstGeom>
            <a:noFill/>
          </p:spPr>
          <p:txBody>
            <a:bodyPr wrap="square" lIns="0" tIns="0" rIns="0" bIns="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defTabSz="914208">
                <a:spcBef>
                  <a:spcPts val="600"/>
                </a:spcBef>
                <a:defRPr/>
              </a:pPr>
              <a:endParaRPr lang="en-US" sz="1568">
                <a:gradFill>
                  <a:gsLst>
                    <a:gs pos="83000">
                      <a:srgbClr val="282828"/>
                    </a:gs>
                    <a:gs pos="100000">
                      <a:srgbClr val="282828"/>
                    </a:gs>
                  </a:gsLst>
                  <a:lin ang="5400000" scaled="1"/>
                </a:gradFill>
              </a:endParaRPr>
            </a:p>
          </p:txBody>
        </p:sp>
        <p:grpSp>
          <p:nvGrpSpPr>
            <p:cNvPr id="48" name="Group 47">
              <a:extLst>
                <a:ext uri="{FF2B5EF4-FFF2-40B4-BE49-F238E27FC236}">
                  <a16:creationId xmlns:a16="http://schemas.microsoft.com/office/drawing/2014/main" id="{A87E24A8-4BCB-4E61-BDA0-8F805885BFEA}"/>
                </a:ext>
              </a:extLst>
            </p:cNvPr>
            <p:cNvGrpSpPr/>
            <p:nvPr/>
          </p:nvGrpSpPr>
          <p:grpSpPr>
            <a:xfrm>
              <a:off x="4879975" y="4510088"/>
              <a:ext cx="122238" cy="122237"/>
              <a:chOff x="5095875" y="4506913"/>
              <a:chExt cx="122238" cy="122237"/>
            </a:xfrm>
          </p:grpSpPr>
          <p:sp>
            <p:nvSpPr>
              <p:cNvPr id="51" name="Rectangle 21">
                <a:extLst>
                  <a:ext uri="{FF2B5EF4-FFF2-40B4-BE49-F238E27FC236}">
                    <a16:creationId xmlns:a16="http://schemas.microsoft.com/office/drawing/2014/main" id="{0AEDB34A-AA2F-47A0-AA96-5713FF87CA8C}"/>
                  </a:ext>
                </a:extLst>
              </p:cNvPr>
              <p:cNvSpPr>
                <a:spLocks noChangeArrowheads="1"/>
              </p:cNvSpPr>
              <p:nvPr/>
            </p:nvSpPr>
            <p:spPr bwMode="auto">
              <a:xfrm>
                <a:off x="5095875" y="4594225"/>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FF0000"/>
                  </a:solidFill>
                  <a:latin typeface="Segoe UI"/>
                </a:endParaRPr>
              </a:p>
            </p:txBody>
          </p:sp>
          <p:sp>
            <p:nvSpPr>
              <p:cNvPr id="52" name="Rectangle 22">
                <a:extLst>
                  <a:ext uri="{FF2B5EF4-FFF2-40B4-BE49-F238E27FC236}">
                    <a16:creationId xmlns:a16="http://schemas.microsoft.com/office/drawing/2014/main" id="{423D45CA-0B82-46B2-BE71-6B9ADF95E419}"/>
                  </a:ext>
                </a:extLst>
              </p:cNvPr>
              <p:cNvSpPr>
                <a:spLocks noChangeArrowheads="1"/>
              </p:cNvSpPr>
              <p:nvPr/>
            </p:nvSpPr>
            <p:spPr bwMode="auto">
              <a:xfrm>
                <a:off x="5183188" y="4506913"/>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FF0000"/>
                  </a:solidFill>
                  <a:latin typeface="Segoe UI"/>
                </a:endParaRPr>
              </a:p>
            </p:txBody>
          </p:sp>
        </p:grpSp>
      </p:grpSp>
      <p:sp>
        <p:nvSpPr>
          <p:cNvPr id="62" name="TextBox 61">
            <a:extLst>
              <a:ext uri="{FF2B5EF4-FFF2-40B4-BE49-F238E27FC236}">
                <a16:creationId xmlns:a16="http://schemas.microsoft.com/office/drawing/2014/main" id="{BB04C048-06C2-4BBF-84FF-37E087A1E8DE}"/>
              </a:ext>
            </a:extLst>
          </p:cNvPr>
          <p:cNvSpPr txBox="1"/>
          <p:nvPr/>
        </p:nvSpPr>
        <p:spPr>
          <a:xfrm>
            <a:off x="8755246" y="4666935"/>
            <a:ext cx="2849094" cy="1434367"/>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30</a:t>
            </a:r>
            <a:r>
              <a:rPr lang="en-US" sz="2000"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2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B</a:t>
            </a:r>
            <a:r>
              <a:rPr lang="en-US" sz="15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921"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algn="ctr" defTabSz="914384">
              <a:defRPr/>
            </a:pPr>
            <a:r>
              <a:rPr lang="en-US" sz="1600">
                <a:gradFill>
                  <a:gsLst>
                    <a:gs pos="83000">
                      <a:srgbClr val="282828"/>
                    </a:gs>
                    <a:gs pos="100000">
                      <a:srgbClr val="282828"/>
                    </a:gs>
                  </a:gsLst>
                  <a:lin ang="5400000" scaled="1"/>
                </a:gradFill>
              </a:rPr>
              <a:t>Azure AD Daily authentication/authorization </a:t>
            </a:r>
            <a:br>
              <a:rPr lang="en-US" sz="1600">
                <a:gradFill>
                  <a:gsLst>
                    <a:gs pos="83000">
                      <a:srgbClr val="282828"/>
                    </a:gs>
                    <a:gs pos="100000">
                      <a:srgbClr val="282828"/>
                    </a:gs>
                  </a:gsLst>
                  <a:lin ang="5400000" scaled="1"/>
                </a:gradFill>
              </a:rPr>
            </a:br>
            <a:r>
              <a:rPr lang="en-US" sz="1600">
                <a:gradFill>
                  <a:gsLst>
                    <a:gs pos="83000">
                      <a:srgbClr val="282828"/>
                    </a:gs>
                    <a:gs pos="100000">
                      <a:srgbClr val="282828"/>
                    </a:gs>
                  </a:gsLst>
                  <a:lin ang="5400000" scaled="1"/>
                </a:gradFill>
              </a:rPr>
              <a:t>requests</a:t>
            </a:r>
          </a:p>
        </p:txBody>
      </p:sp>
      <p:grpSp>
        <p:nvGrpSpPr>
          <p:cNvPr id="65" name="Group 64">
            <a:extLst>
              <a:ext uri="{FF2B5EF4-FFF2-40B4-BE49-F238E27FC236}">
                <a16:creationId xmlns:a16="http://schemas.microsoft.com/office/drawing/2014/main" id="{F55C86DE-7FB5-411D-AE1A-51D77996CDFF}"/>
              </a:ext>
            </a:extLst>
          </p:cNvPr>
          <p:cNvGrpSpPr/>
          <p:nvPr/>
        </p:nvGrpSpPr>
        <p:grpSpPr>
          <a:xfrm>
            <a:off x="7042165" y="2344678"/>
            <a:ext cx="2747633" cy="2747633"/>
            <a:chOff x="4973122" y="3352410"/>
            <a:chExt cx="2286000" cy="2286000"/>
          </a:xfrm>
        </p:grpSpPr>
        <p:sp>
          <p:nvSpPr>
            <p:cNvPr id="87" name="Oval 86">
              <a:extLst>
                <a:ext uri="{FF2B5EF4-FFF2-40B4-BE49-F238E27FC236}">
                  <a16:creationId xmlns:a16="http://schemas.microsoft.com/office/drawing/2014/main" id="{EE7B1E68-CFB4-4F7A-B579-BEA66F94C728}"/>
                </a:ext>
              </a:extLst>
            </p:cNvPr>
            <p:cNvSpPr/>
            <p:nvPr/>
          </p:nvSpPr>
          <p:spPr bwMode="auto">
            <a:xfrm>
              <a:off x="4973122" y="3352410"/>
              <a:ext cx="2286000" cy="2286000"/>
            </a:xfrm>
            <a:prstGeom prst="ellipse">
              <a:avLst/>
            </a:prstGeom>
            <a:noFill/>
            <a:ln w="381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1C33627D-9BA8-42AA-8D65-A5C24DCF9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3465" y="3942751"/>
              <a:ext cx="1105315" cy="1105318"/>
            </a:xfrm>
            <a:prstGeom prst="rect">
              <a:avLst/>
            </a:prstGeom>
          </p:spPr>
        </p:pic>
      </p:grpSp>
      <p:sp>
        <p:nvSpPr>
          <p:cNvPr id="89" name="Oval 88">
            <a:extLst>
              <a:ext uri="{FF2B5EF4-FFF2-40B4-BE49-F238E27FC236}">
                <a16:creationId xmlns:a16="http://schemas.microsoft.com/office/drawing/2014/main" id="{B31979DE-72FC-41E6-93C6-FCD92DDA858B}"/>
              </a:ext>
            </a:extLst>
          </p:cNvPr>
          <p:cNvSpPr/>
          <p:nvPr/>
        </p:nvSpPr>
        <p:spPr bwMode="auto">
          <a:xfrm>
            <a:off x="7977904" y="1903695"/>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a:solidFill>
                <a:srgbClr val="3C3C41"/>
              </a:solidFill>
              <a:latin typeface="Segoe UI Semilight"/>
            </a:endParaRPr>
          </a:p>
        </p:txBody>
      </p:sp>
      <p:sp>
        <p:nvSpPr>
          <p:cNvPr id="90" name="Oval 89">
            <a:extLst>
              <a:ext uri="{FF2B5EF4-FFF2-40B4-BE49-F238E27FC236}">
                <a16:creationId xmlns:a16="http://schemas.microsoft.com/office/drawing/2014/main" id="{7B657B93-41F1-4FA7-841D-C2E4D5B1D683}"/>
              </a:ext>
            </a:extLst>
          </p:cNvPr>
          <p:cNvSpPr/>
          <p:nvPr/>
        </p:nvSpPr>
        <p:spPr bwMode="auto">
          <a:xfrm>
            <a:off x="6794508" y="3868012"/>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a:solidFill>
                <a:srgbClr val="3C3C41"/>
              </a:solidFill>
              <a:latin typeface="Segoe UI Semilight"/>
            </a:endParaRPr>
          </a:p>
        </p:txBody>
      </p:sp>
      <p:pic>
        <p:nvPicPr>
          <p:cNvPr id="91" name="Picture 90">
            <a:extLst>
              <a:ext uri="{FF2B5EF4-FFF2-40B4-BE49-F238E27FC236}">
                <a16:creationId xmlns:a16="http://schemas.microsoft.com/office/drawing/2014/main" id="{F4B04434-6B2E-40EA-AD1D-091698AF13B9}"/>
              </a:ext>
            </a:extLst>
          </p:cNvPr>
          <p:cNvPicPr>
            <a:picLocks noChangeAspect="1"/>
          </p:cNvPicPr>
          <p:nvPr/>
        </p:nvPicPr>
        <p:blipFill>
          <a:blip r:embed="rId5"/>
          <a:stretch>
            <a:fillRect/>
          </a:stretch>
        </p:blipFill>
        <p:spPr>
          <a:xfrm>
            <a:off x="8141224" y="2067015"/>
            <a:ext cx="549515" cy="549515"/>
          </a:xfrm>
          <a:prstGeom prst="rect">
            <a:avLst/>
          </a:prstGeom>
        </p:spPr>
      </p:pic>
      <p:pic>
        <p:nvPicPr>
          <p:cNvPr id="92" name="Picture 91">
            <a:extLst>
              <a:ext uri="{FF2B5EF4-FFF2-40B4-BE49-F238E27FC236}">
                <a16:creationId xmlns:a16="http://schemas.microsoft.com/office/drawing/2014/main" id="{86B08573-98A5-4B1D-AA91-C4E8FAB09A33}"/>
              </a:ext>
            </a:extLst>
          </p:cNvPr>
          <p:cNvPicPr>
            <a:picLocks noChangeAspect="1"/>
          </p:cNvPicPr>
          <p:nvPr/>
        </p:nvPicPr>
        <p:blipFill>
          <a:blip r:embed="rId6"/>
          <a:stretch>
            <a:fillRect/>
          </a:stretch>
        </p:blipFill>
        <p:spPr>
          <a:xfrm>
            <a:off x="6974838" y="4048342"/>
            <a:ext cx="515493" cy="515493"/>
          </a:xfrm>
          <a:prstGeom prst="rect">
            <a:avLst/>
          </a:prstGeom>
        </p:spPr>
      </p:pic>
      <p:sp>
        <p:nvSpPr>
          <p:cNvPr id="93" name="Oval 92">
            <a:extLst>
              <a:ext uri="{FF2B5EF4-FFF2-40B4-BE49-F238E27FC236}">
                <a16:creationId xmlns:a16="http://schemas.microsoft.com/office/drawing/2014/main" id="{C6169313-D259-4A90-829B-8AFCE16805BC}"/>
              </a:ext>
            </a:extLst>
          </p:cNvPr>
          <p:cNvSpPr/>
          <p:nvPr/>
        </p:nvSpPr>
        <p:spPr bwMode="auto">
          <a:xfrm>
            <a:off x="9176476" y="3868012"/>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a:solidFill>
                <a:srgbClr val="3C3C41"/>
              </a:solidFill>
              <a:latin typeface="Segoe UI Semilight"/>
            </a:endParaRPr>
          </a:p>
        </p:txBody>
      </p:sp>
      <p:grpSp>
        <p:nvGrpSpPr>
          <p:cNvPr id="94" name="Group 93">
            <a:extLst>
              <a:ext uri="{FF2B5EF4-FFF2-40B4-BE49-F238E27FC236}">
                <a16:creationId xmlns:a16="http://schemas.microsoft.com/office/drawing/2014/main" id="{19FDE97D-0262-47B8-8FD4-91014588C459}"/>
              </a:ext>
            </a:extLst>
          </p:cNvPr>
          <p:cNvGrpSpPr/>
          <p:nvPr/>
        </p:nvGrpSpPr>
        <p:grpSpPr>
          <a:xfrm>
            <a:off x="9356982" y="4076213"/>
            <a:ext cx="535365" cy="487623"/>
            <a:chOff x="7178107" y="5223569"/>
            <a:chExt cx="546100" cy="497401"/>
          </a:xfrm>
        </p:grpSpPr>
        <p:grpSp>
          <p:nvGrpSpPr>
            <p:cNvPr id="95" name="Group 94">
              <a:extLst>
                <a:ext uri="{FF2B5EF4-FFF2-40B4-BE49-F238E27FC236}">
                  <a16:creationId xmlns:a16="http://schemas.microsoft.com/office/drawing/2014/main" id="{3446C712-5B05-4EFC-A95A-67BB5A624F03}"/>
                </a:ext>
              </a:extLst>
            </p:cNvPr>
            <p:cNvGrpSpPr/>
            <p:nvPr/>
          </p:nvGrpSpPr>
          <p:grpSpPr>
            <a:xfrm>
              <a:off x="7178107" y="5223569"/>
              <a:ext cx="546100" cy="497401"/>
              <a:chOff x="7800816" y="4504641"/>
              <a:chExt cx="770145" cy="701466"/>
            </a:xfrm>
          </p:grpSpPr>
          <p:pic>
            <p:nvPicPr>
              <p:cNvPr id="98" name="Picture 97">
                <a:extLst>
                  <a:ext uri="{FF2B5EF4-FFF2-40B4-BE49-F238E27FC236}">
                    <a16:creationId xmlns:a16="http://schemas.microsoft.com/office/drawing/2014/main" id="{234BD820-BB97-4D15-9BBD-DF4B324EBFF8}"/>
                  </a:ext>
                </a:extLst>
              </p:cNvPr>
              <p:cNvPicPr>
                <a:picLocks noChangeAspect="1"/>
              </p:cNvPicPr>
              <p:nvPr/>
            </p:nvPicPr>
            <p:blipFill>
              <a:blip r:embed="rId7"/>
              <a:stretch>
                <a:fillRect/>
              </a:stretch>
            </p:blipFill>
            <p:spPr>
              <a:xfrm>
                <a:off x="7800816" y="4504641"/>
                <a:ext cx="581730" cy="581730"/>
              </a:xfrm>
              <a:prstGeom prst="rect">
                <a:avLst/>
              </a:prstGeom>
            </p:spPr>
          </p:pic>
          <p:sp>
            <p:nvSpPr>
              <p:cNvPr id="99" name="Freeform 5">
                <a:extLst>
                  <a:ext uri="{FF2B5EF4-FFF2-40B4-BE49-F238E27FC236}">
                    <a16:creationId xmlns:a16="http://schemas.microsoft.com/office/drawing/2014/main" id="{D8D3696F-E317-436C-82CB-13740545B1A3}"/>
                  </a:ext>
                </a:extLst>
              </p:cNvPr>
              <p:cNvSpPr>
                <a:spLocks noEditPoints="1"/>
              </p:cNvSpPr>
              <p:nvPr/>
            </p:nvSpPr>
            <p:spPr bwMode="auto">
              <a:xfrm>
                <a:off x="8194131" y="4829276"/>
                <a:ext cx="376830" cy="376831"/>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1905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282828"/>
                  </a:solidFill>
                  <a:latin typeface="Segoe UI"/>
                </a:endParaRPr>
              </a:p>
            </p:txBody>
          </p:sp>
        </p:grpSp>
        <p:sp>
          <p:nvSpPr>
            <p:cNvPr id="96" name="Oval 95">
              <a:extLst>
                <a:ext uri="{FF2B5EF4-FFF2-40B4-BE49-F238E27FC236}">
                  <a16:creationId xmlns:a16="http://schemas.microsoft.com/office/drawing/2014/main" id="{649C0A7E-A997-4B7C-9664-95FF01F16BC9}"/>
                </a:ext>
              </a:extLst>
            </p:cNvPr>
            <p:cNvSpPr/>
            <p:nvPr/>
          </p:nvSpPr>
          <p:spPr bwMode="auto">
            <a:xfrm>
              <a:off x="7502122" y="5501556"/>
              <a:ext cx="200163" cy="1768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6">
              <a:extLst>
                <a:ext uri="{FF2B5EF4-FFF2-40B4-BE49-F238E27FC236}">
                  <a16:creationId xmlns:a16="http://schemas.microsoft.com/office/drawing/2014/main" id="{F6B0D5AD-5B05-4EB6-84FF-44F9DD41F3F2}"/>
                </a:ext>
              </a:extLst>
            </p:cNvPr>
            <p:cNvSpPr>
              <a:spLocks/>
            </p:cNvSpPr>
            <p:nvPr/>
          </p:nvSpPr>
          <p:spPr bwMode="auto">
            <a:xfrm>
              <a:off x="7517730" y="5530687"/>
              <a:ext cx="145748" cy="110324"/>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bg1"/>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282828"/>
                </a:solidFill>
                <a:latin typeface="Segoe UI"/>
              </a:endParaRPr>
            </a:p>
          </p:txBody>
        </p:sp>
      </p:grpSp>
    </p:spTree>
    <p:extLst>
      <p:ext uri="{BB962C8B-B14F-4D97-AF65-F5344CB8AC3E}">
        <p14:creationId xmlns:p14="http://schemas.microsoft.com/office/powerpoint/2010/main" val="13528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42" presetClass="path" presetSubtype="0" accel="50000" decel="50000" fill="hold" nodeType="withEffect">
                                  <p:stCondLst>
                                    <p:cond delay="0"/>
                                  </p:stCondLst>
                                  <p:childTnLst>
                                    <p:animMotion origin="layout" path="M -2.91667E-6 7.40741E-7 L -2.91667E-6 0.03125 " pathEditMode="relative" rAng="0" ptsTypes="AA">
                                      <p:cBhvr>
                                        <p:cTn id="18" dur="500" spd="-100000" fill="hold"/>
                                        <p:tgtEl>
                                          <p:spTgt spid="44"/>
                                        </p:tgtEl>
                                        <p:attrNameLst>
                                          <p:attrName>ppt_x</p:attrName>
                                          <p:attrName>ppt_y</p:attrName>
                                        </p:attrNameLst>
                                      </p:cBhvr>
                                      <p:rCtr x="0" y="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03866" y="3681047"/>
            <a:ext cx="1201163" cy="125568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58677"/>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58677"/>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Fabrikam</a:t>
            </a:r>
            <a:endParaRPr lang="en-US" sz="2000" spc="-29">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Contoso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078339" y="3333566"/>
            <a:ext cx="5839280" cy="1638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E14F18E-CEA9-4589-BDB8-EEF38194C94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25053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9CCE2-2EA6-414D-9C7C-AB884DC3EB08}"/>
              </a:ext>
            </a:extLst>
          </p:cNvPr>
          <p:cNvSpPr/>
          <p:nvPr/>
        </p:nvSpPr>
        <p:spPr bwMode="auto">
          <a:xfrm>
            <a:off x="322722" y="5106198"/>
            <a:ext cx="11503642" cy="1011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2">
            <a:extLst>
              <a:ext uri="{FF2B5EF4-FFF2-40B4-BE49-F238E27FC236}">
                <a16:creationId xmlns:a16="http://schemas.microsoft.com/office/drawing/2014/main" id="{BDF9CBED-4FAC-415C-B060-043B473F04C6}"/>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051">
                      <a:srgbClr val="000000"/>
                    </a:gs>
                    <a:gs pos="20000">
                      <a:srgbClr val="000000"/>
                    </a:gs>
                  </a:gsLst>
                  <a:lin ang="5400000" scaled="1"/>
                </a:gradFill>
                <a:effectLst/>
                <a:uLnTx/>
                <a:uFillTx/>
                <a:latin typeface="Segoe UI Semibold"/>
                <a:ea typeface="+mn-ea"/>
                <a:cs typeface="Segoe UI" pitchFamily="34" charset="0"/>
              </a:rPr>
              <a:t>Microsoft 365 Platform</a:t>
            </a:r>
          </a:p>
        </p:txBody>
      </p:sp>
      <p:cxnSp>
        <p:nvCxnSpPr>
          <p:cNvPr id="4" name="Straight Connector 3">
            <a:extLst>
              <a:ext uri="{FF2B5EF4-FFF2-40B4-BE49-F238E27FC236}">
                <a16:creationId xmlns:a16="http://schemas.microsoft.com/office/drawing/2014/main" id="{C040D7FF-358E-408F-B41B-CADE8F7BEF69}"/>
              </a:ext>
            </a:extLst>
          </p:cNvPr>
          <p:cNvCxnSpPr/>
          <p:nvPr/>
        </p:nvCxnSpPr>
        <p:spPr>
          <a:xfrm>
            <a:off x="9130099" y="2292771"/>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B017F87-26C2-4218-8F63-F63CB8EF7794}"/>
              </a:ext>
            </a:extLst>
          </p:cNvPr>
          <p:cNvSpPr/>
          <p:nvPr/>
        </p:nvSpPr>
        <p:spPr>
          <a:xfrm>
            <a:off x="1115620" y="1963616"/>
            <a:ext cx="3719544"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Extend Microsoft 365 experiences</a:t>
            </a:r>
          </a:p>
        </p:txBody>
      </p:sp>
      <p:sp>
        <p:nvSpPr>
          <p:cNvPr id="6" name="Rectangle 5">
            <a:extLst>
              <a:ext uri="{FF2B5EF4-FFF2-40B4-BE49-F238E27FC236}">
                <a16:creationId xmlns:a16="http://schemas.microsoft.com/office/drawing/2014/main" id="{5ACDD36A-496A-4D98-9626-5DA440C62ECD}"/>
              </a:ext>
            </a:extLst>
          </p:cNvPr>
          <p:cNvSpPr/>
          <p:nvPr/>
        </p:nvSpPr>
        <p:spPr>
          <a:xfrm>
            <a:off x="7900468" y="1963616"/>
            <a:ext cx="2459263"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Build your experience</a:t>
            </a:r>
          </a:p>
        </p:txBody>
      </p:sp>
      <p:cxnSp>
        <p:nvCxnSpPr>
          <p:cNvPr id="7" name="Straight Connector 6">
            <a:extLst>
              <a:ext uri="{FF2B5EF4-FFF2-40B4-BE49-F238E27FC236}">
                <a16:creationId xmlns:a16="http://schemas.microsoft.com/office/drawing/2014/main" id="{0C5AB5B8-AB1F-4DFF-808A-1C5A122D174C}"/>
              </a:ext>
            </a:extLst>
          </p:cNvPr>
          <p:cNvCxnSpPr>
            <a:cxnSpLocks/>
          </p:cNvCxnSpPr>
          <p:nvPr/>
        </p:nvCxnSpPr>
        <p:spPr>
          <a:xfrm>
            <a:off x="10359731"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E3E0B095-21A5-4B65-83AD-9F80A3A7F09F}"/>
              </a:ext>
            </a:extLst>
          </p:cNvPr>
          <p:cNvCxnSpPr>
            <a:cxnSpLocks/>
          </p:cNvCxnSpPr>
          <p:nvPr/>
        </p:nvCxnSpPr>
        <p:spPr>
          <a:xfrm>
            <a:off x="6407255"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FBB04FE3-FB51-4571-B531-3A67ADC40A06}"/>
              </a:ext>
            </a:extLst>
          </p:cNvPr>
          <p:cNvCxnSpPr>
            <a:cxnSpLocks/>
          </p:cNvCxnSpPr>
          <p:nvPr/>
        </p:nvCxnSpPr>
        <p:spPr>
          <a:xfrm>
            <a:off x="4854876"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174FF140-8213-4823-825C-F13937365E56}"/>
              </a:ext>
            </a:extLst>
          </p:cNvPr>
          <p:cNvCxnSpPr>
            <a:cxnSpLocks/>
          </p:cNvCxnSpPr>
          <p:nvPr/>
        </p:nvCxnSpPr>
        <p:spPr>
          <a:xfrm>
            <a:off x="349302"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11" name="Group 10">
            <a:extLst>
              <a:ext uri="{FF2B5EF4-FFF2-40B4-BE49-F238E27FC236}">
                <a16:creationId xmlns:a16="http://schemas.microsoft.com/office/drawing/2014/main" id="{4C63D57D-0025-452A-8BB9-269D06391A92}"/>
              </a:ext>
            </a:extLst>
          </p:cNvPr>
          <p:cNvGrpSpPr/>
          <p:nvPr/>
        </p:nvGrpSpPr>
        <p:grpSpPr>
          <a:xfrm>
            <a:off x="443658" y="3017526"/>
            <a:ext cx="5123104" cy="193899"/>
            <a:chOff x="443658" y="3017526"/>
            <a:chExt cx="5123104" cy="193899"/>
          </a:xfrm>
        </p:grpSpPr>
        <p:grpSp>
          <p:nvGrpSpPr>
            <p:cNvPr id="12" name="Group 11">
              <a:extLst>
                <a:ext uri="{FF2B5EF4-FFF2-40B4-BE49-F238E27FC236}">
                  <a16:creationId xmlns:a16="http://schemas.microsoft.com/office/drawing/2014/main" id="{AFF8CEA4-066A-4EC5-BC6D-E172FFBD4CDC}"/>
                </a:ext>
              </a:extLst>
            </p:cNvPr>
            <p:cNvGrpSpPr/>
            <p:nvPr/>
          </p:nvGrpSpPr>
          <p:grpSpPr>
            <a:xfrm>
              <a:off x="443658" y="3017526"/>
              <a:ext cx="4033919" cy="193899"/>
              <a:chOff x="387510" y="3022368"/>
              <a:chExt cx="4033919" cy="193899"/>
            </a:xfrm>
          </p:grpSpPr>
          <p:sp>
            <p:nvSpPr>
              <p:cNvPr id="14" name="TextBox 13">
                <a:extLst>
                  <a:ext uri="{FF2B5EF4-FFF2-40B4-BE49-F238E27FC236}">
                    <a16:creationId xmlns:a16="http://schemas.microsoft.com/office/drawing/2014/main" id="{C1D1FFF6-962A-4B2D-8471-B40A8ABFCAB2}"/>
                  </a:ext>
                </a:extLst>
              </p:cNvPr>
              <p:cNvSpPr txBox="1"/>
              <p:nvPr/>
            </p:nvSpPr>
            <p:spPr>
              <a:xfrm>
                <a:off x="387510" y="3022368"/>
                <a:ext cx="904094" cy="19389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Documents</a:t>
                </a:r>
              </a:p>
            </p:txBody>
          </p:sp>
          <p:sp>
            <p:nvSpPr>
              <p:cNvPr id="15" name="TextBox 14">
                <a:extLst>
                  <a:ext uri="{FF2B5EF4-FFF2-40B4-BE49-F238E27FC236}">
                    <a16:creationId xmlns:a16="http://schemas.microsoft.com/office/drawing/2014/main" id="{056DF7DD-D008-4742-B1B6-2BEA329C6F52}"/>
                  </a:ext>
                </a:extLst>
              </p:cNvPr>
              <p:cNvSpPr txBox="1"/>
              <p:nvPr/>
            </p:nvSpPr>
            <p:spPr>
              <a:xfrm>
                <a:off x="1552446" y="3022368"/>
                <a:ext cx="1117485"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Conversations</a:t>
                </a:r>
              </a:p>
            </p:txBody>
          </p:sp>
          <p:sp>
            <p:nvSpPr>
              <p:cNvPr id="16" name="TextBox 15">
                <a:extLst>
                  <a:ext uri="{FF2B5EF4-FFF2-40B4-BE49-F238E27FC236}">
                    <a16:creationId xmlns:a16="http://schemas.microsoft.com/office/drawing/2014/main" id="{EC96840F-546F-494D-AA06-F8331E87D8F1}"/>
                  </a:ext>
                </a:extLst>
              </p:cNvPr>
              <p:cNvSpPr txBox="1"/>
              <p:nvPr/>
            </p:nvSpPr>
            <p:spPr>
              <a:xfrm>
                <a:off x="2887200" y="3022368"/>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Portals</a:t>
                </a:r>
              </a:p>
            </p:txBody>
          </p:sp>
          <p:sp>
            <p:nvSpPr>
              <p:cNvPr id="17" name="TextBox 16">
                <a:extLst>
                  <a:ext uri="{FF2B5EF4-FFF2-40B4-BE49-F238E27FC236}">
                    <a16:creationId xmlns:a16="http://schemas.microsoft.com/office/drawing/2014/main" id="{E7D3D5D6-491A-4C7C-8DC7-35BF65514AB9}"/>
                  </a:ext>
                </a:extLst>
              </p:cNvPr>
              <p:cNvSpPr txBox="1"/>
              <p:nvPr/>
            </p:nvSpPr>
            <p:spPr>
              <a:xfrm>
                <a:off x="3752976" y="3022368"/>
                <a:ext cx="668453"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Timeline</a:t>
                </a:r>
              </a:p>
            </p:txBody>
          </p:sp>
        </p:grpSp>
        <p:sp>
          <p:nvSpPr>
            <p:cNvPr id="13" name="TextBox 12">
              <a:extLst>
                <a:ext uri="{FF2B5EF4-FFF2-40B4-BE49-F238E27FC236}">
                  <a16:creationId xmlns:a16="http://schemas.microsoft.com/office/drawing/2014/main" id="{8DE0E3F4-68D7-4705-889D-C756095129A2}"/>
                </a:ext>
              </a:extLst>
            </p:cNvPr>
            <p:cNvSpPr txBox="1"/>
            <p:nvPr/>
          </p:nvSpPr>
          <p:spPr>
            <a:xfrm>
              <a:off x="4931401" y="3017526"/>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Search</a:t>
              </a:r>
            </a:p>
          </p:txBody>
        </p:sp>
      </p:grpSp>
      <p:grpSp>
        <p:nvGrpSpPr>
          <p:cNvPr id="18" name="Group 17">
            <a:extLst>
              <a:ext uri="{FF2B5EF4-FFF2-40B4-BE49-F238E27FC236}">
                <a16:creationId xmlns:a16="http://schemas.microsoft.com/office/drawing/2014/main" id="{EC10AD33-944F-45E4-A5CF-17EC9696362E}"/>
              </a:ext>
            </a:extLst>
          </p:cNvPr>
          <p:cNvGrpSpPr/>
          <p:nvPr/>
        </p:nvGrpSpPr>
        <p:grpSpPr>
          <a:xfrm>
            <a:off x="5057356" y="2552812"/>
            <a:ext cx="383450" cy="381904"/>
            <a:chOff x="5057356" y="2552812"/>
            <a:chExt cx="383450" cy="381904"/>
          </a:xfrm>
        </p:grpSpPr>
        <p:sp>
          <p:nvSpPr>
            <p:cNvPr id="19" name="Freeform 5">
              <a:extLst>
                <a:ext uri="{FF2B5EF4-FFF2-40B4-BE49-F238E27FC236}">
                  <a16:creationId xmlns:a16="http://schemas.microsoft.com/office/drawing/2014/main" id="{9B1CD11D-B383-4042-AC07-3C78334327C2}"/>
                </a:ext>
              </a:extLst>
            </p:cNvPr>
            <p:cNvSpPr>
              <a:spLocks/>
            </p:cNvSpPr>
            <p:nvPr/>
          </p:nvSpPr>
          <p:spPr bwMode="auto">
            <a:xfrm>
              <a:off x="5108380" y="2602289"/>
              <a:ext cx="256664" cy="17935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FC3263D6-31E2-452E-8EDC-F8B1CD20BA0B}"/>
                </a:ext>
              </a:extLst>
            </p:cNvPr>
            <p:cNvSpPr>
              <a:spLocks/>
            </p:cNvSpPr>
            <p:nvPr/>
          </p:nvSpPr>
          <p:spPr bwMode="auto">
            <a:xfrm>
              <a:off x="5057356" y="2552812"/>
              <a:ext cx="256664" cy="177810"/>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7">
              <a:extLst>
                <a:ext uri="{FF2B5EF4-FFF2-40B4-BE49-F238E27FC236}">
                  <a16:creationId xmlns:a16="http://schemas.microsoft.com/office/drawing/2014/main" id="{ABE7BC11-F32A-4712-99CC-77B74427D07C}"/>
                </a:ext>
              </a:extLst>
            </p:cNvPr>
            <p:cNvSpPr>
              <a:spLocks noEditPoints="1"/>
            </p:cNvSpPr>
            <p:nvPr/>
          </p:nvSpPr>
          <p:spPr bwMode="auto">
            <a:xfrm>
              <a:off x="5210427" y="2705883"/>
              <a:ext cx="230379" cy="228833"/>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3C68CFE-9445-4AFB-A21A-365984C2F179}"/>
              </a:ext>
            </a:extLst>
          </p:cNvPr>
          <p:cNvGrpSpPr/>
          <p:nvPr/>
        </p:nvGrpSpPr>
        <p:grpSpPr>
          <a:xfrm>
            <a:off x="6501986" y="2942120"/>
            <a:ext cx="5160335" cy="344710"/>
            <a:chOff x="6501986" y="2942120"/>
            <a:chExt cx="5160335" cy="344710"/>
          </a:xfrm>
        </p:grpSpPr>
        <p:grpSp>
          <p:nvGrpSpPr>
            <p:cNvPr id="23" name="Group 22">
              <a:extLst>
                <a:ext uri="{FF2B5EF4-FFF2-40B4-BE49-F238E27FC236}">
                  <a16:creationId xmlns:a16="http://schemas.microsoft.com/office/drawing/2014/main" id="{47A1A2AF-2C56-42C8-8D80-5A4F8A1CB49E}"/>
                </a:ext>
              </a:extLst>
            </p:cNvPr>
            <p:cNvGrpSpPr/>
            <p:nvPr/>
          </p:nvGrpSpPr>
          <p:grpSpPr>
            <a:xfrm>
              <a:off x="6501986" y="2942120"/>
              <a:ext cx="4154940" cy="344710"/>
              <a:chOff x="6413418" y="2925418"/>
              <a:chExt cx="4154940" cy="344710"/>
            </a:xfrm>
          </p:grpSpPr>
          <p:sp>
            <p:nvSpPr>
              <p:cNvPr id="25" name="TextBox 24">
                <a:extLst>
                  <a:ext uri="{FF2B5EF4-FFF2-40B4-BE49-F238E27FC236}">
                    <a16:creationId xmlns:a16="http://schemas.microsoft.com/office/drawing/2014/main" id="{8C48CF72-7BDF-4672-BBB6-8E63C4C183D4}"/>
                  </a:ext>
                </a:extLst>
              </p:cNvPr>
              <p:cNvSpPr txBox="1"/>
              <p:nvPr/>
            </p:nvSpPr>
            <p:spPr>
              <a:xfrm>
                <a:off x="6413418" y="2925418"/>
                <a:ext cx="414088" cy="344710"/>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Web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apps</a:t>
                </a:r>
              </a:p>
            </p:txBody>
          </p:sp>
          <p:sp>
            <p:nvSpPr>
              <p:cNvPr id="26" name="TextBox 25">
                <a:extLst>
                  <a:ext uri="{FF2B5EF4-FFF2-40B4-BE49-F238E27FC236}">
                    <a16:creationId xmlns:a16="http://schemas.microsoft.com/office/drawing/2014/main" id="{63195E0A-360F-40E3-8020-C65F999FED52}"/>
                  </a:ext>
                </a:extLst>
              </p:cNvPr>
              <p:cNvSpPr txBox="1"/>
              <p:nvPr/>
            </p:nvSpPr>
            <p:spPr>
              <a:xfrm>
                <a:off x="7026637" y="2925418"/>
                <a:ext cx="724558"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Bots &amp; agents</a:t>
                </a:r>
              </a:p>
            </p:txBody>
          </p:sp>
          <p:sp>
            <p:nvSpPr>
              <p:cNvPr id="27" name="TextBox 26">
                <a:extLst>
                  <a:ext uri="{FF2B5EF4-FFF2-40B4-BE49-F238E27FC236}">
                    <a16:creationId xmlns:a16="http://schemas.microsoft.com/office/drawing/2014/main" id="{D1AAF586-55AC-4A37-B790-0A7B135F415B}"/>
                  </a:ext>
                </a:extLst>
              </p:cNvPr>
              <p:cNvSpPr txBox="1"/>
              <p:nvPr/>
            </p:nvSpPr>
            <p:spPr>
              <a:xfrm>
                <a:off x="7799851" y="2925418"/>
                <a:ext cx="888742"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Device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&amp; native</a:t>
                </a:r>
              </a:p>
            </p:txBody>
          </p:sp>
          <p:sp>
            <p:nvSpPr>
              <p:cNvPr id="28" name="TextBox 27">
                <a:extLst>
                  <a:ext uri="{FF2B5EF4-FFF2-40B4-BE49-F238E27FC236}">
                    <a16:creationId xmlns:a16="http://schemas.microsoft.com/office/drawing/2014/main" id="{0160491E-0F04-4CED-93FF-1F3C40C4B4DB}"/>
                  </a:ext>
                </a:extLst>
              </p:cNvPr>
              <p:cNvSpPr txBox="1"/>
              <p:nvPr/>
            </p:nvSpPr>
            <p:spPr>
              <a:xfrm>
                <a:off x="8760399" y="2925418"/>
                <a:ext cx="722954"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Daemon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apps</a:t>
                </a:r>
              </a:p>
            </p:txBody>
          </p:sp>
          <p:sp>
            <p:nvSpPr>
              <p:cNvPr id="29" name="TextBox 28">
                <a:extLst>
                  <a:ext uri="{FF2B5EF4-FFF2-40B4-BE49-F238E27FC236}">
                    <a16:creationId xmlns:a16="http://schemas.microsoft.com/office/drawing/2014/main" id="{8B088006-30DC-424A-88A4-BEDB3E9A535E}"/>
                  </a:ext>
                </a:extLst>
              </p:cNvPr>
              <p:cNvSpPr txBox="1"/>
              <p:nvPr/>
            </p:nvSpPr>
            <p:spPr>
              <a:xfrm>
                <a:off x="9508858" y="2925418"/>
                <a:ext cx="1059500"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Workflow automation</a:t>
                </a:r>
              </a:p>
            </p:txBody>
          </p:sp>
        </p:grpSp>
        <p:sp>
          <p:nvSpPr>
            <p:cNvPr id="24" name="TextBox 23">
              <a:extLst>
                <a:ext uri="{FF2B5EF4-FFF2-40B4-BE49-F238E27FC236}">
                  <a16:creationId xmlns:a16="http://schemas.microsoft.com/office/drawing/2014/main" id="{1564DE9B-56F0-425E-9EC8-801481CEC33F}"/>
                </a:ext>
              </a:extLst>
            </p:cNvPr>
            <p:cNvSpPr txBox="1"/>
            <p:nvPr/>
          </p:nvSpPr>
          <p:spPr>
            <a:xfrm>
              <a:off x="10868425" y="2942120"/>
              <a:ext cx="793896"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Analytics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apps</a:t>
              </a:r>
            </a:p>
          </p:txBody>
        </p:sp>
      </p:grpSp>
      <p:grpSp>
        <p:nvGrpSpPr>
          <p:cNvPr id="30" name="Group 10">
            <a:extLst>
              <a:ext uri="{FF2B5EF4-FFF2-40B4-BE49-F238E27FC236}">
                <a16:creationId xmlns:a16="http://schemas.microsoft.com/office/drawing/2014/main" id="{8EB84D6B-2DFD-4989-878A-6723634E4BCB}"/>
              </a:ext>
            </a:extLst>
          </p:cNvPr>
          <p:cNvGrpSpPr>
            <a:grpSpLocks noChangeAspect="1"/>
          </p:cNvGrpSpPr>
          <p:nvPr/>
        </p:nvGrpSpPr>
        <p:grpSpPr bwMode="auto">
          <a:xfrm>
            <a:off x="11104235" y="2450026"/>
            <a:ext cx="351200" cy="388384"/>
            <a:chOff x="6772" y="1880"/>
            <a:chExt cx="170" cy="188"/>
          </a:xfrm>
          <a:solidFill>
            <a:srgbClr val="0078D4"/>
          </a:solidFill>
        </p:grpSpPr>
        <p:sp>
          <p:nvSpPr>
            <p:cNvPr id="31" name="Freeform 11">
              <a:extLst>
                <a:ext uri="{FF2B5EF4-FFF2-40B4-BE49-F238E27FC236}">
                  <a16:creationId xmlns:a16="http://schemas.microsoft.com/office/drawing/2014/main" id="{E45AF9F1-51E2-4500-A333-6A39315C1613}"/>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2">
              <a:extLst>
                <a:ext uri="{FF2B5EF4-FFF2-40B4-BE49-F238E27FC236}">
                  <a16:creationId xmlns:a16="http://schemas.microsoft.com/office/drawing/2014/main" id="{DAE2558C-7469-43E5-920A-99A89F8C03E5}"/>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956D829C-111F-40AD-A771-6EE3E97AB51A}"/>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4">
              <a:extLst>
                <a:ext uri="{FF2B5EF4-FFF2-40B4-BE49-F238E27FC236}">
                  <a16:creationId xmlns:a16="http://schemas.microsoft.com/office/drawing/2014/main" id="{B2A3B0F6-DF93-476D-9B92-BA9A67F401A4}"/>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5">
              <a:extLst>
                <a:ext uri="{FF2B5EF4-FFF2-40B4-BE49-F238E27FC236}">
                  <a16:creationId xmlns:a16="http://schemas.microsoft.com/office/drawing/2014/main" id="{707D77E5-1396-495E-A5D1-67E49F9FF4A5}"/>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6">
              <a:extLst>
                <a:ext uri="{FF2B5EF4-FFF2-40B4-BE49-F238E27FC236}">
                  <a16:creationId xmlns:a16="http://schemas.microsoft.com/office/drawing/2014/main" id="{E9F76495-240D-4127-B791-5B4E9F19DE3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7">
              <a:extLst>
                <a:ext uri="{FF2B5EF4-FFF2-40B4-BE49-F238E27FC236}">
                  <a16:creationId xmlns:a16="http://schemas.microsoft.com/office/drawing/2014/main" id="{EE20D3B2-8DC1-4CB5-9C67-47E3D6C45F40}"/>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18">
              <a:extLst>
                <a:ext uri="{FF2B5EF4-FFF2-40B4-BE49-F238E27FC236}">
                  <a16:creationId xmlns:a16="http://schemas.microsoft.com/office/drawing/2014/main" id="{26219353-6286-4B9F-A7BE-319E783F43EC}"/>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1960C6D2-7266-4473-829C-80BA54489936}"/>
              </a:ext>
            </a:extLst>
          </p:cNvPr>
          <p:cNvGrpSpPr/>
          <p:nvPr/>
        </p:nvGrpSpPr>
        <p:grpSpPr>
          <a:xfrm>
            <a:off x="1971536" y="2525959"/>
            <a:ext cx="382588" cy="374650"/>
            <a:chOff x="1928815" y="2165348"/>
            <a:chExt cx="382588" cy="374650"/>
          </a:xfrm>
        </p:grpSpPr>
        <p:sp>
          <p:nvSpPr>
            <p:cNvPr id="40" name="Freeform 5">
              <a:extLst>
                <a:ext uri="{FF2B5EF4-FFF2-40B4-BE49-F238E27FC236}">
                  <a16:creationId xmlns:a16="http://schemas.microsoft.com/office/drawing/2014/main" id="{999628CF-F9A6-438E-8E80-49AD9116F317}"/>
                </a:ext>
              </a:extLst>
            </p:cNvPr>
            <p:cNvSpPr>
              <a:spLocks noEditPoints="1"/>
            </p:cNvSpPr>
            <p:nvPr/>
          </p:nvSpPr>
          <p:spPr bwMode="auto">
            <a:xfrm>
              <a:off x="1928815" y="2165348"/>
              <a:ext cx="382588" cy="374650"/>
            </a:xfrm>
            <a:custGeom>
              <a:avLst/>
              <a:gdLst>
                <a:gd name="T0" fmla="*/ 42 w 296"/>
                <a:gd name="T1" fmla="*/ 170 h 288"/>
                <a:gd name="T2" fmla="*/ 42 w 296"/>
                <a:gd name="T3" fmla="*/ 170 h 288"/>
                <a:gd name="T4" fmla="*/ 169 w 296"/>
                <a:gd name="T5" fmla="*/ 170 h 288"/>
                <a:gd name="T6" fmla="*/ 169 w 296"/>
                <a:gd name="T7" fmla="*/ 191 h 288"/>
                <a:gd name="T8" fmla="*/ 42 w 296"/>
                <a:gd name="T9" fmla="*/ 191 h 288"/>
                <a:gd name="T10" fmla="*/ 42 w 296"/>
                <a:gd name="T11" fmla="*/ 170 h 288"/>
                <a:gd name="T12" fmla="*/ 42 w 296"/>
                <a:gd name="T13" fmla="*/ 106 h 288"/>
                <a:gd name="T14" fmla="*/ 42 w 296"/>
                <a:gd name="T15" fmla="*/ 106 h 288"/>
                <a:gd name="T16" fmla="*/ 254 w 296"/>
                <a:gd name="T17" fmla="*/ 106 h 288"/>
                <a:gd name="T18" fmla="*/ 254 w 296"/>
                <a:gd name="T19" fmla="*/ 127 h 288"/>
                <a:gd name="T20" fmla="*/ 42 w 296"/>
                <a:gd name="T21" fmla="*/ 127 h 288"/>
                <a:gd name="T22" fmla="*/ 42 w 296"/>
                <a:gd name="T23" fmla="*/ 106 h 288"/>
                <a:gd name="T24" fmla="*/ 42 w 296"/>
                <a:gd name="T25" fmla="*/ 43 h 288"/>
                <a:gd name="T26" fmla="*/ 42 w 296"/>
                <a:gd name="T27" fmla="*/ 43 h 288"/>
                <a:gd name="T28" fmla="*/ 254 w 296"/>
                <a:gd name="T29" fmla="*/ 43 h 288"/>
                <a:gd name="T30" fmla="*/ 254 w 296"/>
                <a:gd name="T31" fmla="*/ 64 h 288"/>
                <a:gd name="T32" fmla="*/ 42 w 296"/>
                <a:gd name="T33" fmla="*/ 64 h 288"/>
                <a:gd name="T34" fmla="*/ 42 w 296"/>
                <a:gd name="T35" fmla="*/ 43 h 288"/>
                <a:gd name="T36" fmla="*/ 0 w 296"/>
                <a:gd name="T37" fmla="*/ 233 h 288"/>
                <a:gd name="T38" fmla="*/ 0 w 296"/>
                <a:gd name="T39" fmla="*/ 233 h 288"/>
                <a:gd name="T40" fmla="*/ 93 w 296"/>
                <a:gd name="T41" fmla="*/ 233 h 288"/>
                <a:gd name="T42" fmla="*/ 148 w 296"/>
                <a:gd name="T43" fmla="*/ 288 h 288"/>
                <a:gd name="T44" fmla="*/ 203 w 296"/>
                <a:gd name="T45" fmla="*/ 233 h 288"/>
                <a:gd name="T46" fmla="*/ 296 w 296"/>
                <a:gd name="T47" fmla="*/ 233 h 288"/>
                <a:gd name="T48" fmla="*/ 296 w 296"/>
                <a:gd name="T49" fmla="*/ 0 h 288"/>
                <a:gd name="T50" fmla="*/ 0 w 296"/>
                <a:gd name="T51" fmla="*/ 0 h 288"/>
                <a:gd name="T52" fmla="*/ 0 w 296"/>
                <a:gd name="T53"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88">
                  <a:moveTo>
                    <a:pt x="42" y="170"/>
                  </a:moveTo>
                  <a:lnTo>
                    <a:pt x="42" y="170"/>
                  </a:lnTo>
                  <a:lnTo>
                    <a:pt x="169" y="170"/>
                  </a:lnTo>
                  <a:lnTo>
                    <a:pt x="169" y="191"/>
                  </a:lnTo>
                  <a:lnTo>
                    <a:pt x="42" y="191"/>
                  </a:lnTo>
                  <a:lnTo>
                    <a:pt x="42" y="170"/>
                  </a:lnTo>
                  <a:close/>
                  <a:moveTo>
                    <a:pt x="42" y="106"/>
                  </a:moveTo>
                  <a:lnTo>
                    <a:pt x="42" y="106"/>
                  </a:lnTo>
                  <a:lnTo>
                    <a:pt x="254" y="106"/>
                  </a:lnTo>
                  <a:lnTo>
                    <a:pt x="254" y="127"/>
                  </a:lnTo>
                  <a:lnTo>
                    <a:pt x="42" y="127"/>
                  </a:lnTo>
                  <a:lnTo>
                    <a:pt x="42" y="106"/>
                  </a:lnTo>
                  <a:close/>
                  <a:moveTo>
                    <a:pt x="42" y="43"/>
                  </a:moveTo>
                  <a:lnTo>
                    <a:pt x="42" y="43"/>
                  </a:lnTo>
                  <a:lnTo>
                    <a:pt x="254" y="43"/>
                  </a:lnTo>
                  <a:lnTo>
                    <a:pt x="254" y="64"/>
                  </a:lnTo>
                  <a:lnTo>
                    <a:pt x="42" y="64"/>
                  </a:lnTo>
                  <a:lnTo>
                    <a:pt x="42" y="43"/>
                  </a:lnTo>
                  <a:close/>
                  <a:moveTo>
                    <a:pt x="0" y="233"/>
                  </a:moveTo>
                  <a:lnTo>
                    <a:pt x="0" y="233"/>
                  </a:lnTo>
                  <a:lnTo>
                    <a:pt x="93" y="233"/>
                  </a:lnTo>
                  <a:lnTo>
                    <a:pt x="148" y="288"/>
                  </a:lnTo>
                  <a:lnTo>
                    <a:pt x="203" y="233"/>
                  </a:lnTo>
                  <a:lnTo>
                    <a:pt x="296" y="233"/>
                  </a:lnTo>
                  <a:lnTo>
                    <a:pt x="296" y="0"/>
                  </a:lnTo>
                  <a:lnTo>
                    <a:pt x="0" y="0"/>
                  </a:lnTo>
                  <a:lnTo>
                    <a:pt x="0" y="23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5FC7E366-814E-42B3-8D08-7C09DCA61114}"/>
                </a:ext>
              </a:extLst>
            </p:cNvPr>
            <p:cNvSpPr/>
            <p:nvPr/>
          </p:nvSpPr>
          <p:spPr bwMode="auto">
            <a:xfrm>
              <a:off x="1983106" y="2293620"/>
              <a:ext cx="27432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13">
            <a:extLst>
              <a:ext uri="{FF2B5EF4-FFF2-40B4-BE49-F238E27FC236}">
                <a16:creationId xmlns:a16="http://schemas.microsoft.com/office/drawing/2014/main" id="{641D4F46-3D49-418D-A043-CBDFF59838FB}"/>
              </a:ext>
            </a:extLst>
          </p:cNvPr>
          <p:cNvGrpSpPr>
            <a:grpSpLocks noChangeAspect="1"/>
          </p:cNvGrpSpPr>
          <p:nvPr/>
        </p:nvGrpSpPr>
        <p:grpSpPr bwMode="auto">
          <a:xfrm>
            <a:off x="3033178" y="2559818"/>
            <a:ext cx="439812" cy="306932"/>
            <a:chOff x="1915" y="1382"/>
            <a:chExt cx="235" cy="164"/>
          </a:xfrm>
        </p:grpSpPr>
        <p:sp>
          <p:nvSpPr>
            <p:cNvPr id="43" name="Freeform 14">
              <a:extLst>
                <a:ext uri="{FF2B5EF4-FFF2-40B4-BE49-F238E27FC236}">
                  <a16:creationId xmlns:a16="http://schemas.microsoft.com/office/drawing/2014/main" id="{C93E6711-05FC-458B-ABCC-BD03F0961063}"/>
                </a:ext>
              </a:extLst>
            </p:cNvPr>
            <p:cNvSpPr>
              <a:spLocks noEditPoints="1"/>
            </p:cNvSpPr>
            <p:nvPr/>
          </p:nvSpPr>
          <p:spPr bwMode="auto">
            <a:xfrm>
              <a:off x="1915" y="1427"/>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5">
              <a:extLst>
                <a:ext uri="{FF2B5EF4-FFF2-40B4-BE49-F238E27FC236}">
                  <a16:creationId xmlns:a16="http://schemas.microsoft.com/office/drawing/2014/main" id="{E00CCEE0-EEF2-44DA-AEC1-D3B21C0A8982}"/>
                </a:ext>
              </a:extLst>
            </p:cNvPr>
            <p:cNvSpPr>
              <a:spLocks/>
            </p:cNvSpPr>
            <p:nvPr/>
          </p:nvSpPr>
          <p:spPr bwMode="auto">
            <a:xfrm>
              <a:off x="1915" y="1382"/>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6">
              <a:extLst>
                <a:ext uri="{FF2B5EF4-FFF2-40B4-BE49-F238E27FC236}">
                  <a16:creationId xmlns:a16="http://schemas.microsoft.com/office/drawing/2014/main" id="{B00E544B-B869-4E83-906E-EB74E2B3D8CD}"/>
                </a:ext>
              </a:extLst>
            </p:cNvPr>
            <p:cNvSpPr>
              <a:spLocks/>
            </p:cNvSpPr>
            <p:nvPr/>
          </p:nvSpPr>
          <p:spPr bwMode="auto">
            <a:xfrm>
              <a:off x="2019" y="1501"/>
              <a:ext cx="29"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7">
              <a:extLst>
                <a:ext uri="{FF2B5EF4-FFF2-40B4-BE49-F238E27FC236}">
                  <a16:creationId xmlns:a16="http://schemas.microsoft.com/office/drawing/2014/main" id="{08FD0759-6041-4E0B-894A-9361388566DD}"/>
                </a:ext>
              </a:extLst>
            </p:cNvPr>
            <p:cNvSpPr>
              <a:spLocks/>
            </p:cNvSpPr>
            <p:nvPr/>
          </p:nvSpPr>
          <p:spPr bwMode="auto">
            <a:xfrm>
              <a:off x="2019" y="1472"/>
              <a:ext cx="44" cy="14"/>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8">
              <a:extLst>
                <a:ext uri="{FF2B5EF4-FFF2-40B4-BE49-F238E27FC236}">
                  <a16:creationId xmlns:a16="http://schemas.microsoft.com/office/drawing/2014/main" id="{0B681873-1988-42FD-B4DF-BFF16A19D32E}"/>
                </a:ext>
              </a:extLst>
            </p:cNvPr>
            <p:cNvSpPr>
              <a:spLocks/>
            </p:cNvSpPr>
            <p:nvPr/>
          </p:nvSpPr>
          <p:spPr bwMode="auto">
            <a:xfrm>
              <a:off x="2019" y="1442"/>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0B21DE5F-5A51-43AF-9920-D6EB3A949B7E}"/>
              </a:ext>
            </a:extLst>
          </p:cNvPr>
          <p:cNvGrpSpPr/>
          <p:nvPr/>
        </p:nvGrpSpPr>
        <p:grpSpPr>
          <a:xfrm>
            <a:off x="9064913" y="2412668"/>
            <a:ext cx="257680" cy="463100"/>
            <a:chOff x="3535920" y="475638"/>
            <a:chExt cx="274320" cy="493005"/>
          </a:xfrm>
        </p:grpSpPr>
        <p:sp>
          <p:nvSpPr>
            <p:cNvPr id="49" name="Rectangle 7">
              <a:extLst>
                <a:ext uri="{FF2B5EF4-FFF2-40B4-BE49-F238E27FC236}">
                  <a16:creationId xmlns:a16="http://schemas.microsoft.com/office/drawing/2014/main" id="{6548F53C-0954-4F8E-840E-B276ECBB7F8B}"/>
                </a:ext>
              </a:extLst>
            </p:cNvPr>
            <p:cNvSpPr>
              <a:spLocks noChangeArrowheads="1"/>
            </p:cNvSpPr>
            <p:nvPr/>
          </p:nvSpPr>
          <p:spPr bwMode="auto">
            <a:xfrm rot="5400000">
              <a:off x="3595506" y="862411"/>
              <a:ext cx="155149" cy="264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5">
              <a:extLst>
                <a:ext uri="{FF2B5EF4-FFF2-40B4-BE49-F238E27FC236}">
                  <a16:creationId xmlns:a16="http://schemas.microsoft.com/office/drawing/2014/main" id="{07F36F78-E08D-4C53-BF80-6F6C9B789550}"/>
                </a:ext>
              </a:extLst>
            </p:cNvPr>
            <p:cNvSpPr>
              <a:spLocks noChangeArrowheads="1"/>
            </p:cNvSpPr>
            <p:nvPr/>
          </p:nvSpPr>
          <p:spPr bwMode="auto">
            <a:xfrm>
              <a:off x="3570198" y="475638"/>
              <a:ext cx="205765" cy="412630"/>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6">
              <a:extLst>
                <a:ext uri="{FF2B5EF4-FFF2-40B4-BE49-F238E27FC236}">
                  <a16:creationId xmlns:a16="http://schemas.microsoft.com/office/drawing/2014/main" id="{243BBC1D-1E1D-45EA-90AB-6326D3862F0A}"/>
                </a:ext>
              </a:extLst>
            </p:cNvPr>
            <p:cNvSpPr>
              <a:spLocks noChangeArrowheads="1"/>
            </p:cNvSpPr>
            <p:nvPr/>
          </p:nvSpPr>
          <p:spPr bwMode="auto">
            <a:xfrm>
              <a:off x="3595506" y="772731"/>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7">
              <a:extLst>
                <a:ext uri="{FF2B5EF4-FFF2-40B4-BE49-F238E27FC236}">
                  <a16:creationId xmlns:a16="http://schemas.microsoft.com/office/drawing/2014/main" id="{3815B75A-E7D2-46DD-84C4-9F9E739C6816}"/>
                </a:ext>
              </a:extLst>
            </p:cNvPr>
            <p:cNvSpPr>
              <a:spLocks noChangeArrowheads="1"/>
            </p:cNvSpPr>
            <p:nvPr/>
          </p:nvSpPr>
          <p:spPr bwMode="auto">
            <a:xfrm>
              <a:off x="3595506" y="514150"/>
              <a:ext cx="155149" cy="264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8">
              <a:extLst>
                <a:ext uri="{FF2B5EF4-FFF2-40B4-BE49-F238E27FC236}">
                  <a16:creationId xmlns:a16="http://schemas.microsoft.com/office/drawing/2014/main" id="{155F8D61-D7DD-4835-ADD1-CB1B29B232E9}"/>
                </a:ext>
              </a:extLst>
            </p:cNvPr>
            <p:cNvSpPr>
              <a:spLocks noChangeArrowheads="1"/>
            </p:cNvSpPr>
            <p:nvPr/>
          </p:nvSpPr>
          <p:spPr bwMode="auto">
            <a:xfrm>
              <a:off x="3595506" y="824448"/>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8">
              <a:extLst>
                <a:ext uri="{FF2B5EF4-FFF2-40B4-BE49-F238E27FC236}">
                  <a16:creationId xmlns:a16="http://schemas.microsoft.com/office/drawing/2014/main" id="{E1B6E4C8-1EAC-4D92-B7AC-91CFB34544BC}"/>
                </a:ext>
              </a:extLst>
            </p:cNvPr>
            <p:cNvSpPr>
              <a:spLocks noChangeArrowheads="1"/>
            </p:cNvSpPr>
            <p:nvPr/>
          </p:nvSpPr>
          <p:spPr bwMode="auto">
            <a:xfrm>
              <a:off x="3535920" y="943335"/>
              <a:ext cx="274320" cy="253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EA555340-50B7-443E-83EC-0ACF65C1B75B}"/>
              </a:ext>
            </a:extLst>
          </p:cNvPr>
          <p:cNvGrpSpPr/>
          <p:nvPr/>
        </p:nvGrpSpPr>
        <p:grpSpPr>
          <a:xfrm>
            <a:off x="6441891" y="2455151"/>
            <a:ext cx="504181" cy="378134"/>
            <a:chOff x="6526947" y="2630588"/>
            <a:chExt cx="504181" cy="378134"/>
          </a:xfrm>
        </p:grpSpPr>
        <p:sp>
          <p:nvSpPr>
            <p:cNvPr id="56" name="Freeform 6">
              <a:extLst>
                <a:ext uri="{FF2B5EF4-FFF2-40B4-BE49-F238E27FC236}">
                  <a16:creationId xmlns:a16="http://schemas.microsoft.com/office/drawing/2014/main" id="{C73F811E-0E8A-4EE2-A44B-2A243B383181}"/>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6ECB9C35-BF7A-4F2E-97C1-7F2A9EFD6693}"/>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8">
              <a:extLst>
                <a:ext uri="{FF2B5EF4-FFF2-40B4-BE49-F238E27FC236}">
                  <a16:creationId xmlns:a16="http://schemas.microsoft.com/office/drawing/2014/main" id="{35FA4E5E-A31A-4452-823D-CD4BE2868E5A}"/>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7777683B-A39F-471D-9F5A-C395F449E21D}"/>
                </a:ext>
              </a:extLst>
            </p:cNvPr>
            <p:cNvGrpSpPr/>
            <p:nvPr/>
          </p:nvGrpSpPr>
          <p:grpSpPr>
            <a:xfrm>
              <a:off x="6772734" y="2808359"/>
              <a:ext cx="201672" cy="148079"/>
              <a:chOff x="6718783" y="2209583"/>
              <a:chExt cx="274320" cy="201421"/>
            </a:xfrm>
          </p:grpSpPr>
          <p:sp>
            <p:nvSpPr>
              <p:cNvPr id="66" name="Rectangle 8">
                <a:extLst>
                  <a:ext uri="{FF2B5EF4-FFF2-40B4-BE49-F238E27FC236}">
                    <a16:creationId xmlns:a16="http://schemas.microsoft.com/office/drawing/2014/main" id="{C1B1AA26-1CA1-40D7-893E-3C9385541731}"/>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8">
                <a:extLst>
                  <a:ext uri="{FF2B5EF4-FFF2-40B4-BE49-F238E27FC236}">
                    <a16:creationId xmlns:a16="http://schemas.microsoft.com/office/drawing/2014/main" id="{69BF7462-439A-4B5D-B148-7957A0FF0069}"/>
                  </a:ext>
                </a:extLst>
              </p:cNvPr>
              <p:cNvSpPr>
                <a:spLocks noChangeArrowheads="1"/>
              </p:cNvSpPr>
              <p:nvPr/>
            </p:nvSpPr>
            <p:spPr bwMode="auto">
              <a:xfrm>
                <a:off x="6718783" y="2209583"/>
                <a:ext cx="274320"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8">
                <a:extLst>
                  <a:ext uri="{FF2B5EF4-FFF2-40B4-BE49-F238E27FC236}">
                    <a16:creationId xmlns:a16="http://schemas.microsoft.com/office/drawing/2014/main" id="{C76BF7F4-D298-444E-B1DD-7519E294E59D}"/>
                  </a:ext>
                </a:extLst>
              </p:cNvPr>
              <p:cNvSpPr>
                <a:spLocks noChangeArrowheads="1"/>
              </p:cNvSpPr>
              <p:nvPr/>
            </p:nvSpPr>
            <p:spPr bwMode="auto">
              <a:xfrm>
                <a:off x="6748224"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8">
                <a:extLst>
                  <a:ext uri="{FF2B5EF4-FFF2-40B4-BE49-F238E27FC236}">
                    <a16:creationId xmlns:a16="http://schemas.microsoft.com/office/drawing/2014/main" id="{0D5EF352-E651-411C-A6F2-8A833B297916}"/>
                  </a:ext>
                </a:extLst>
              </p:cNvPr>
              <p:cNvSpPr>
                <a:spLocks noChangeArrowheads="1"/>
              </p:cNvSpPr>
              <p:nvPr/>
            </p:nvSpPr>
            <p:spPr bwMode="auto">
              <a:xfrm>
                <a:off x="6862052"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0" name="Freeform 9">
              <a:extLst>
                <a:ext uri="{FF2B5EF4-FFF2-40B4-BE49-F238E27FC236}">
                  <a16:creationId xmlns:a16="http://schemas.microsoft.com/office/drawing/2014/main" id="{6E99AEB6-4741-4ED2-A878-68F58290E974}"/>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1">
              <a:extLst>
                <a:ext uri="{FF2B5EF4-FFF2-40B4-BE49-F238E27FC236}">
                  <a16:creationId xmlns:a16="http://schemas.microsoft.com/office/drawing/2014/main" id="{BC084040-C0E5-4D00-B962-06C40E0547FD}"/>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2">
              <a:extLst>
                <a:ext uri="{FF2B5EF4-FFF2-40B4-BE49-F238E27FC236}">
                  <a16:creationId xmlns:a16="http://schemas.microsoft.com/office/drawing/2014/main" id="{01E23918-08F3-47BA-9011-3024ECDAA32B}"/>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6">
              <a:extLst>
                <a:ext uri="{FF2B5EF4-FFF2-40B4-BE49-F238E27FC236}">
                  <a16:creationId xmlns:a16="http://schemas.microsoft.com/office/drawing/2014/main" id="{3AAD9AF1-4997-4833-B856-4CA7B6A1306B}"/>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7">
              <a:extLst>
                <a:ext uri="{FF2B5EF4-FFF2-40B4-BE49-F238E27FC236}">
                  <a16:creationId xmlns:a16="http://schemas.microsoft.com/office/drawing/2014/main" id="{2720773B-A7D3-4E63-A313-434593048761}"/>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8">
              <a:extLst>
                <a:ext uri="{FF2B5EF4-FFF2-40B4-BE49-F238E27FC236}">
                  <a16:creationId xmlns:a16="http://schemas.microsoft.com/office/drawing/2014/main" id="{73E62569-9DC2-40A0-A0FD-F71A95EED8BE}"/>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32">
            <a:extLst>
              <a:ext uri="{FF2B5EF4-FFF2-40B4-BE49-F238E27FC236}">
                <a16:creationId xmlns:a16="http://schemas.microsoft.com/office/drawing/2014/main" id="{A118D601-1C3C-4A6C-9FCB-45842DE017E6}"/>
              </a:ext>
            </a:extLst>
          </p:cNvPr>
          <p:cNvGrpSpPr>
            <a:grpSpLocks noChangeAspect="1"/>
          </p:cNvGrpSpPr>
          <p:nvPr/>
        </p:nvGrpSpPr>
        <p:grpSpPr bwMode="auto">
          <a:xfrm>
            <a:off x="8109610" y="2561819"/>
            <a:ext cx="460642" cy="164798"/>
            <a:chOff x="5089" y="1396"/>
            <a:chExt cx="232" cy="83"/>
          </a:xfrm>
        </p:grpSpPr>
        <p:sp>
          <p:nvSpPr>
            <p:cNvPr id="71" name="Freeform 33">
              <a:extLst>
                <a:ext uri="{FF2B5EF4-FFF2-40B4-BE49-F238E27FC236}">
                  <a16:creationId xmlns:a16="http://schemas.microsoft.com/office/drawing/2014/main" id="{3E6BCB01-EB1D-42C3-B331-539D2216E8FD}"/>
                </a:ext>
              </a:extLst>
            </p:cNvPr>
            <p:cNvSpPr>
              <a:spLocks/>
            </p:cNvSpPr>
            <p:nvPr/>
          </p:nvSpPr>
          <p:spPr bwMode="auto">
            <a:xfrm>
              <a:off x="5213" y="1446"/>
              <a:ext cx="84" cy="16"/>
            </a:xfrm>
            <a:custGeom>
              <a:avLst/>
              <a:gdLst>
                <a:gd name="T0" fmla="*/ 102 w 134"/>
                <a:gd name="T1" fmla="*/ 19 h 26"/>
                <a:gd name="T2" fmla="*/ 102 w 134"/>
                <a:gd name="T3" fmla="*/ 19 h 26"/>
                <a:gd name="T4" fmla="*/ 134 w 134"/>
                <a:gd name="T5" fmla="*/ 13 h 26"/>
                <a:gd name="T6" fmla="*/ 73 w 134"/>
                <a:gd name="T7" fmla="*/ 3 h 26"/>
                <a:gd name="T8" fmla="*/ 12 w 134"/>
                <a:gd name="T9" fmla="*/ 0 h 26"/>
                <a:gd name="T10" fmla="*/ 0 w 134"/>
                <a:gd name="T11" fmla="*/ 26 h 26"/>
                <a:gd name="T12" fmla="*/ 33 w 134"/>
                <a:gd name="T13" fmla="*/ 25 h 26"/>
                <a:gd name="T14" fmla="*/ 68 w 134"/>
                <a:gd name="T15" fmla="*/ 23 h 26"/>
                <a:gd name="T16" fmla="*/ 102 w 13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6">
                  <a:moveTo>
                    <a:pt x="102" y="19"/>
                  </a:moveTo>
                  <a:lnTo>
                    <a:pt x="102" y="19"/>
                  </a:lnTo>
                  <a:cubicBezTo>
                    <a:pt x="113" y="18"/>
                    <a:pt x="124" y="15"/>
                    <a:pt x="134" y="13"/>
                  </a:cubicBezTo>
                  <a:cubicBezTo>
                    <a:pt x="114" y="8"/>
                    <a:pt x="94" y="5"/>
                    <a:pt x="73" y="3"/>
                  </a:cubicBezTo>
                  <a:cubicBezTo>
                    <a:pt x="53" y="2"/>
                    <a:pt x="32" y="0"/>
                    <a:pt x="12" y="0"/>
                  </a:cubicBezTo>
                  <a:cubicBezTo>
                    <a:pt x="9" y="9"/>
                    <a:pt x="5" y="18"/>
                    <a:pt x="0" y="26"/>
                  </a:cubicBezTo>
                  <a:cubicBezTo>
                    <a:pt x="11" y="26"/>
                    <a:pt x="22" y="26"/>
                    <a:pt x="33" y="25"/>
                  </a:cubicBezTo>
                  <a:cubicBezTo>
                    <a:pt x="45" y="25"/>
                    <a:pt x="56" y="24"/>
                    <a:pt x="68" y="23"/>
                  </a:cubicBezTo>
                  <a:cubicBezTo>
                    <a:pt x="79" y="22"/>
                    <a:pt x="91" y="21"/>
                    <a:pt x="102" y="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4">
              <a:extLst>
                <a:ext uri="{FF2B5EF4-FFF2-40B4-BE49-F238E27FC236}">
                  <a16:creationId xmlns:a16="http://schemas.microsoft.com/office/drawing/2014/main" id="{5AA14DC9-84DA-458A-88C7-94263DA912A4}"/>
                </a:ext>
              </a:extLst>
            </p:cNvPr>
            <p:cNvSpPr>
              <a:spLocks/>
            </p:cNvSpPr>
            <p:nvPr/>
          </p:nvSpPr>
          <p:spPr bwMode="auto">
            <a:xfrm>
              <a:off x="5089" y="1396"/>
              <a:ext cx="116" cy="83"/>
            </a:xfrm>
            <a:custGeom>
              <a:avLst/>
              <a:gdLst>
                <a:gd name="T0" fmla="*/ 125 w 187"/>
                <a:gd name="T1" fmla="*/ 119 h 133"/>
                <a:gd name="T2" fmla="*/ 125 w 187"/>
                <a:gd name="T3" fmla="*/ 119 h 133"/>
                <a:gd name="T4" fmla="*/ 135 w 187"/>
                <a:gd name="T5" fmla="*/ 116 h 133"/>
                <a:gd name="T6" fmla="*/ 144 w 187"/>
                <a:gd name="T7" fmla="*/ 115 h 133"/>
                <a:gd name="T8" fmla="*/ 161 w 187"/>
                <a:gd name="T9" fmla="*/ 108 h 133"/>
                <a:gd name="T10" fmla="*/ 175 w 187"/>
                <a:gd name="T11" fmla="*/ 96 h 133"/>
                <a:gd name="T12" fmla="*/ 184 w 187"/>
                <a:gd name="T13" fmla="*/ 81 h 133"/>
                <a:gd name="T14" fmla="*/ 187 w 187"/>
                <a:gd name="T15" fmla="*/ 63 h 133"/>
                <a:gd name="T16" fmla="*/ 187 w 187"/>
                <a:gd name="T17" fmla="*/ 0 h 133"/>
                <a:gd name="T18" fmla="*/ 122 w 187"/>
                <a:gd name="T19" fmla="*/ 2 h 133"/>
                <a:gd name="T20" fmla="*/ 57 w 187"/>
                <a:gd name="T21" fmla="*/ 9 h 133"/>
                <a:gd name="T22" fmla="*/ 44 w 187"/>
                <a:gd name="T23" fmla="*/ 12 h 133"/>
                <a:gd name="T24" fmla="*/ 27 w 187"/>
                <a:gd name="T25" fmla="*/ 16 h 133"/>
                <a:gd name="T26" fmla="*/ 11 w 187"/>
                <a:gd name="T27" fmla="*/ 21 h 133"/>
                <a:gd name="T28" fmla="*/ 0 w 187"/>
                <a:gd name="T29" fmla="*/ 28 h 133"/>
                <a:gd name="T30" fmla="*/ 3 w 187"/>
                <a:gd name="T31" fmla="*/ 55 h 133"/>
                <a:gd name="T32" fmla="*/ 12 w 187"/>
                <a:gd name="T33" fmla="*/ 82 h 133"/>
                <a:gd name="T34" fmla="*/ 25 w 187"/>
                <a:gd name="T35" fmla="*/ 107 h 133"/>
                <a:gd name="T36" fmla="*/ 43 w 187"/>
                <a:gd name="T37" fmla="*/ 129 h 133"/>
                <a:gd name="T38" fmla="*/ 51 w 187"/>
                <a:gd name="T39" fmla="*/ 133 h 133"/>
                <a:gd name="T40" fmla="*/ 53 w 187"/>
                <a:gd name="T41" fmla="*/ 128 h 133"/>
                <a:gd name="T42" fmla="*/ 53 w 187"/>
                <a:gd name="T43" fmla="*/ 121 h 133"/>
                <a:gd name="T44" fmla="*/ 54 w 187"/>
                <a:gd name="T45" fmla="*/ 114 h 133"/>
                <a:gd name="T46" fmla="*/ 60 w 187"/>
                <a:gd name="T47" fmla="*/ 108 h 133"/>
                <a:gd name="T48" fmla="*/ 67 w 187"/>
                <a:gd name="T49" fmla="*/ 106 h 133"/>
                <a:gd name="T50" fmla="*/ 75 w 187"/>
                <a:gd name="T51" fmla="*/ 109 h 133"/>
                <a:gd name="T52" fmla="*/ 85 w 187"/>
                <a:gd name="T53" fmla="*/ 114 h 133"/>
                <a:gd name="T54" fmla="*/ 96 w 187"/>
                <a:gd name="T55" fmla="*/ 119 h 133"/>
                <a:gd name="T56" fmla="*/ 107 w 187"/>
                <a:gd name="T57" fmla="*/ 121 h 133"/>
                <a:gd name="T58" fmla="*/ 115 w 187"/>
                <a:gd name="T59" fmla="*/ 121 h 133"/>
                <a:gd name="T60" fmla="*/ 125 w 187"/>
                <a:gd name="T6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33">
                  <a:moveTo>
                    <a:pt x="125" y="119"/>
                  </a:moveTo>
                  <a:lnTo>
                    <a:pt x="125" y="119"/>
                  </a:lnTo>
                  <a:cubicBezTo>
                    <a:pt x="129" y="118"/>
                    <a:pt x="132" y="117"/>
                    <a:pt x="135" y="116"/>
                  </a:cubicBezTo>
                  <a:cubicBezTo>
                    <a:pt x="139" y="116"/>
                    <a:pt x="142" y="115"/>
                    <a:pt x="144" y="115"/>
                  </a:cubicBezTo>
                  <a:cubicBezTo>
                    <a:pt x="150" y="113"/>
                    <a:pt x="156" y="111"/>
                    <a:pt x="161" y="108"/>
                  </a:cubicBezTo>
                  <a:cubicBezTo>
                    <a:pt x="166" y="105"/>
                    <a:pt x="171" y="101"/>
                    <a:pt x="175" y="96"/>
                  </a:cubicBezTo>
                  <a:cubicBezTo>
                    <a:pt x="178" y="92"/>
                    <a:pt x="181" y="87"/>
                    <a:pt x="184" y="81"/>
                  </a:cubicBezTo>
                  <a:cubicBezTo>
                    <a:pt x="186" y="75"/>
                    <a:pt x="187" y="69"/>
                    <a:pt x="187" y="63"/>
                  </a:cubicBezTo>
                  <a:lnTo>
                    <a:pt x="187" y="0"/>
                  </a:lnTo>
                  <a:cubicBezTo>
                    <a:pt x="165" y="0"/>
                    <a:pt x="143" y="0"/>
                    <a:pt x="122" y="2"/>
                  </a:cubicBezTo>
                  <a:cubicBezTo>
                    <a:pt x="100" y="3"/>
                    <a:pt x="78" y="6"/>
                    <a:pt x="57" y="9"/>
                  </a:cubicBezTo>
                  <a:cubicBezTo>
                    <a:pt x="54" y="10"/>
                    <a:pt x="50" y="11"/>
                    <a:pt x="44" y="12"/>
                  </a:cubicBezTo>
                  <a:cubicBezTo>
                    <a:pt x="39" y="13"/>
                    <a:pt x="33" y="14"/>
                    <a:pt x="27" y="16"/>
                  </a:cubicBezTo>
                  <a:cubicBezTo>
                    <a:pt x="22" y="18"/>
                    <a:pt x="16" y="19"/>
                    <a:pt x="11" y="21"/>
                  </a:cubicBezTo>
                  <a:cubicBezTo>
                    <a:pt x="6" y="23"/>
                    <a:pt x="2" y="26"/>
                    <a:pt x="0" y="28"/>
                  </a:cubicBezTo>
                  <a:cubicBezTo>
                    <a:pt x="0" y="37"/>
                    <a:pt x="1" y="46"/>
                    <a:pt x="3" y="55"/>
                  </a:cubicBezTo>
                  <a:cubicBezTo>
                    <a:pt x="5" y="65"/>
                    <a:pt x="8" y="74"/>
                    <a:pt x="12" y="82"/>
                  </a:cubicBezTo>
                  <a:cubicBezTo>
                    <a:pt x="15" y="91"/>
                    <a:pt x="20" y="99"/>
                    <a:pt x="25" y="107"/>
                  </a:cubicBezTo>
                  <a:cubicBezTo>
                    <a:pt x="30" y="115"/>
                    <a:pt x="36" y="122"/>
                    <a:pt x="43" y="129"/>
                  </a:cubicBezTo>
                  <a:cubicBezTo>
                    <a:pt x="45" y="131"/>
                    <a:pt x="48" y="132"/>
                    <a:pt x="51" y="133"/>
                  </a:cubicBezTo>
                  <a:cubicBezTo>
                    <a:pt x="53" y="131"/>
                    <a:pt x="53" y="130"/>
                    <a:pt x="53" y="128"/>
                  </a:cubicBezTo>
                  <a:lnTo>
                    <a:pt x="53" y="121"/>
                  </a:lnTo>
                  <a:cubicBezTo>
                    <a:pt x="53" y="119"/>
                    <a:pt x="54" y="117"/>
                    <a:pt x="54" y="114"/>
                  </a:cubicBezTo>
                  <a:cubicBezTo>
                    <a:pt x="55" y="112"/>
                    <a:pt x="57" y="110"/>
                    <a:pt x="60" y="108"/>
                  </a:cubicBezTo>
                  <a:cubicBezTo>
                    <a:pt x="62" y="107"/>
                    <a:pt x="64" y="106"/>
                    <a:pt x="67" y="106"/>
                  </a:cubicBezTo>
                  <a:cubicBezTo>
                    <a:pt x="69" y="106"/>
                    <a:pt x="72" y="107"/>
                    <a:pt x="75" y="109"/>
                  </a:cubicBezTo>
                  <a:cubicBezTo>
                    <a:pt x="78" y="110"/>
                    <a:pt x="82" y="112"/>
                    <a:pt x="85" y="114"/>
                  </a:cubicBezTo>
                  <a:cubicBezTo>
                    <a:pt x="88" y="116"/>
                    <a:pt x="92" y="117"/>
                    <a:pt x="96" y="119"/>
                  </a:cubicBezTo>
                  <a:cubicBezTo>
                    <a:pt x="99" y="121"/>
                    <a:pt x="103" y="121"/>
                    <a:pt x="107" y="121"/>
                  </a:cubicBezTo>
                  <a:cubicBezTo>
                    <a:pt x="109" y="121"/>
                    <a:pt x="112" y="121"/>
                    <a:pt x="115" y="121"/>
                  </a:cubicBezTo>
                  <a:cubicBezTo>
                    <a:pt x="119" y="120"/>
                    <a:pt x="122" y="119"/>
                    <a:pt x="125" y="1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35">
              <a:extLst>
                <a:ext uri="{FF2B5EF4-FFF2-40B4-BE49-F238E27FC236}">
                  <a16:creationId xmlns:a16="http://schemas.microsoft.com/office/drawing/2014/main" id="{A4C04CF7-ACD7-4A4C-81C2-C8B6153F8176}"/>
                </a:ext>
              </a:extLst>
            </p:cNvPr>
            <p:cNvSpPr>
              <a:spLocks/>
            </p:cNvSpPr>
            <p:nvPr/>
          </p:nvSpPr>
          <p:spPr bwMode="auto">
            <a:xfrm>
              <a:off x="5221" y="1396"/>
              <a:ext cx="100" cy="48"/>
            </a:xfrm>
            <a:custGeom>
              <a:avLst/>
              <a:gdLst>
                <a:gd name="T0" fmla="*/ 160 w 160"/>
                <a:gd name="T1" fmla="*/ 77 h 77"/>
                <a:gd name="T2" fmla="*/ 160 w 160"/>
                <a:gd name="T3" fmla="*/ 77 h 77"/>
                <a:gd name="T4" fmla="*/ 160 w 160"/>
                <a:gd name="T5" fmla="*/ 28 h 77"/>
                <a:gd name="T6" fmla="*/ 150 w 160"/>
                <a:gd name="T7" fmla="*/ 21 h 77"/>
                <a:gd name="T8" fmla="*/ 133 w 160"/>
                <a:gd name="T9" fmla="*/ 16 h 77"/>
                <a:gd name="T10" fmla="*/ 116 w 160"/>
                <a:gd name="T11" fmla="*/ 12 h 77"/>
                <a:gd name="T12" fmla="*/ 104 w 160"/>
                <a:gd name="T13" fmla="*/ 9 h 77"/>
                <a:gd name="T14" fmla="*/ 52 w 160"/>
                <a:gd name="T15" fmla="*/ 3 h 77"/>
                <a:gd name="T16" fmla="*/ 0 w 160"/>
                <a:gd name="T17" fmla="*/ 0 h 77"/>
                <a:gd name="T18" fmla="*/ 0 w 160"/>
                <a:gd name="T19" fmla="*/ 53 h 77"/>
                <a:gd name="T20" fmla="*/ 25 w 160"/>
                <a:gd name="T21" fmla="*/ 54 h 77"/>
                <a:gd name="T22" fmla="*/ 53 w 160"/>
                <a:gd name="T23" fmla="*/ 56 h 77"/>
                <a:gd name="T24" fmla="*/ 82 w 160"/>
                <a:gd name="T25" fmla="*/ 59 h 77"/>
                <a:gd name="T26" fmla="*/ 111 w 160"/>
                <a:gd name="T27" fmla="*/ 63 h 77"/>
                <a:gd name="T28" fmla="*/ 137 w 160"/>
                <a:gd name="T29" fmla="*/ 69 h 77"/>
                <a:gd name="T30" fmla="*/ 160 w 16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77">
                  <a:moveTo>
                    <a:pt x="160" y="77"/>
                  </a:moveTo>
                  <a:lnTo>
                    <a:pt x="160" y="77"/>
                  </a:lnTo>
                  <a:lnTo>
                    <a:pt x="160" y="28"/>
                  </a:lnTo>
                  <a:cubicBezTo>
                    <a:pt x="158" y="26"/>
                    <a:pt x="155" y="23"/>
                    <a:pt x="150" y="21"/>
                  </a:cubicBezTo>
                  <a:cubicBezTo>
                    <a:pt x="144" y="19"/>
                    <a:pt x="139" y="18"/>
                    <a:pt x="133" y="16"/>
                  </a:cubicBezTo>
                  <a:cubicBezTo>
                    <a:pt x="128" y="14"/>
                    <a:pt x="122" y="13"/>
                    <a:pt x="116" y="12"/>
                  </a:cubicBezTo>
                  <a:cubicBezTo>
                    <a:pt x="111" y="11"/>
                    <a:pt x="107" y="10"/>
                    <a:pt x="104" y="9"/>
                  </a:cubicBezTo>
                  <a:cubicBezTo>
                    <a:pt x="87" y="6"/>
                    <a:pt x="70" y="4"/>
                    <a:pt x="52" y="3"/>
                  </a:cubicBezTo>
                  <a:cubicBezTo>
                    <a:pt x="35" y="1"/>
                    <a:pt x="18" y="0"/>
                    <a:pt x="0" y="0"/>
                  </a:cubicBezTo>
                  <a:lnTo>
                    <a:pt x="0" y="53"/>
                  </a:lnTo>
                  <a:cubicBezTo>
                    <a:pt x="8" y="53"/>
                    <a:pt x="16" y="54"/>
                    <a:pt x="25" y="54"/>
                  </a:cubicBezTo>
                  <a:cubicBezTo>
                    <a:pt x="34" y="55"/>
                    <a:pt x="43" y="55"/>
                    <a:pt x="53" y="56"/>
                  </a:cubicBezTo>
                  <a:cubicBezTo>
                    <a:pt x="62" y="57"/>
                    <a:pt x="72" y="58"/>
                    <a:pt x="82" y="59"/>
                  </a:cubicBezTo>
                  <a:cubicBezTo>
                    <a:pt x="92" y="60"/>
                    <a:pt x="101" y="62"/>
                    <a:pt x="111" y="63"/>
                  </a:cubicBezTo>
                  <a:cubicBezTo>
                    <a:pt x="120" y="65"/>
                    <a:pt x="129" y="67"/>
                    <a:pt x="137" y="69"/>
                  </a:cubicBezTo>
                  <a:cubicBezTo>
                    <a:pt x="146" y="72"/>
                    <a:pt x="154" y="74"/>
                    <a:pt x="160" y="7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38">
            <a:extLst>
              <a:ext uri="{FF2B5EF4-FFF2-40B4-BE49-F238E27FC236}">
                <a16:creationId xmlns:a16="http://schemas.microsoft.com/office/drawing/2014/main" id="{232EC933-9177-49DD-AD87-FFD1A9E55256}"/>
              </a:ext>
            </a:extLst>
          </p:cNvPr>
          <p:cNvGrpSpPr>
            <a:grpSpLocks noChangeAspect="1"/>
          </p:cNvGrpSpPr>
          <p:nvPr/>
        </p:nvGrpSpPr>
        <p:grpSpPr bwMode="auto">
          <a:xfrm>
            <a:off x="7287881" y="2440224"/>
            <a:ext cx="342900" cy="407988"/>
            <a:chOff x="4535" y="1261"/>
            <a:chExt cx="216" cy="257"/>
          </a:xfrm>
        </p:grpSpPr>
        <p:sp>
          <p:nvSpPr>
            <p:cNvPr id="75" name="Freeform 39">
              <a:extLst>
                <a:ext uri="{FF2B5EF4-FFF2-40B4-BE49-F238E27FC236}">
                  <a16:creationId xmlns:a16="http://schemas.microsoft.com/office/drawing/2014/main" id="{E52F2BDF-7EBE-483D-B273-90D278C570C2}"/>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0">
              <a:extLst>
                <a:ext uri="{FF2B5EF4-FFF2-40B4-BE49-F238E27FC236}">
                  <a16:creationId xmlns:a16="http://schemas.microsoft.com/office/drawing/2014/main" id="{28BDFEEA-EA75-430F-957C-AE464CB0B3B1}"/>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1">
              <a:extLst>
                <a:ext uri="{FF2B5EF4-FFF2-40B4-BE49-F238E27FC236}">
                  <a16:creationId xmlns:a16="http://schemas.microsoft.com/office/drawing/2014/main" id="{B69F4A75-8A9A-4EDD-B73C-F84A64F2450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2">
              <a:extLst>
                <a:ext uri="{FF2B5EF4-FFF2-40B4-BE49-F238E27FC236}">
                  <a16:creationId xmlns:a16="http://schemas.microsoft.com/office/drawing/2014/main" id="{B976F409-CDE3-421E-9C7F-207C4DC92334}"/>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3">
              <a:extLst>
                <a:ext uri="{FF2B5EF4-FFF2-40B4-BE49-F238E27FC236}">
                  <a16:creationId xmlns:a16="http://schemas.microsoft.com/office/drawing/2014/main" id="{C6C2B59C-BDF9-4689-91AD-04D2FFFDA4F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0" name="Group 4">
            <a:extLst>
              <a:ext uri="{FF2B5EF4-FFF2-40B4-BE49-F238E27FC236}">
                <a16:creationId xmlns:a16="http://schemas.microsoft.com/office/drawing/2014/main" id="{0A1E6381-5815-4BEC-A9C9-8DD2604B298A}"/>
              </a:ext>
            </a:extLst>
          </p:cNvPr>
          <p:cNvGrpSpPr>
            <a:grpSpLocks noChangeAspect="1"/>
          </p:cNvGrpSpPr>
          <p:nvPr/>
        </p:nvGrpSpPr>
        <p:grpSpPr bwMode="auto">
          <a:xfrm>
            <a:off x="9909857" y="2437588"/>
            <a:ext cx="411163" cy="419100"/>
            <a:chOff x="6296" y="1646"/>
            <a:chExt cx="259" cy="264"/>
          </a:xfrm>
        </p:grpSpPr>
        <p:sp>
          <p:nvSpPr>
            <p:cNvPr id="81" name="Freeform 5">
              <a:extLst>
                <a:ext uri="{FF2B5EF4-FFF2-40B4-BE49-F238E27FC236}">
                  <a16:creationId xmlns:a16="http://schemas.microsoft.com/office/drawing/2014/main" id="{B79BA8BD-24C5-4479-AB4D-A223C3BEFDCD}"/>
                </a:ext>
              </a:extLst>
            </p:cNvPr>
            <p:cNvSpPr>
              <a:spLocks/>
            </p:cNvSpPr>
            <p:nvPr/>
          </p:nvSpPr>
          <p:spPr bwMode="auto">
            <a:xfrm>
              <a:off x="6296" y="1700"/>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6">
              <a:extLst>
                <a:ext uri="{FF2B5EF4-FFF2-40B4-BE49-F238E27FC236}">
                  <a16:creationId xmlns:a16="http://schemas.microsoft.com/office/drawing/2014/main" id="{0EE21151-9F54-4A24-8149-7A3F09DAD994}"/>
                </a:ext>
              </a:extLst>
            </p:cNvPr>
            <p:cNvSpPr>
              <a:spLocks/>
            </p:cNvSpPr>
            <p:nvPr/>
          </p:nvSpPr>
          <p:spPr bwMode="auto">
            <a:xfrm>
              <a:off x="6363" y="1646"/>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73F557A8-B482-4F7F-9029-8CEB071EE146}"/>
              </a:ext>
            </a:extLst>
          </p:cNvPr>
          <p:cNvGrpSpPr/>
          <p:nvPr/>
        </p:nvGrpSpPr>
        <p:grpSpPr>
          <a:xfrm>
            <a:off x="3914536" y="2527628"/>
            <a:ext cx="441322" cy="353378"/>
            <a:chOff x="7566039" y="563563"/>
            <a:chExt cx="578997" cy="463617"/>
          </a:xfrm>
        </p:grpSpPr>
        <p:sp>
          <p:nvSpPr>
            <p:cNvPr id="84" name="Rectangle 83">
              <a:extLst>
                <a:ext uri="{FF2B5EF4-FFF2-40B4-BE49-F238E27FC236}">
                  <a16:creationId xmlns:a16="http://schemas.microsoft.com/office/drawing/2014/main" id="{2E9C7031-476C-489D-8917-038FEF61340B}"/>
                </a:ext>
              </a:extLst>
            </p:cNvPr>
            <p:cNvSpPr/>
            <p:nvPr/>
          </p:nvSpPr>
          <p:spPr bwMode="auto">
            <a:xfrm>
              <a:off x="7615252" y="619124"/>
              <a:ext cx="474648" cy="358775"/>
            </a:xfrm>
            <a:prstGeom prst="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21">
              <a:extLst>
                <a:ext uri="{FF2B5EF4-FFF2-40B4-BE49-F238E27FC236}">
                  <a16:creationId xmlns:a16="http://schemas.microsoft.com/office/drawing/2014/main" id="{EEA58594-F597-4CD3-A214-C929E9F811EF}"/>
                </a:ext>
              </a:extLst>
            </p:cNvPr>
            <p:cNvSpPr>
              <a:spLocks noEditPoints="1"/>
            </p:cNvSpPr>
            <p:nvPr/>
          </p:nvSpPr>
          <p:spPr bwMode="auto">
            <a:xfrm>
              <a:off x="7566039" y="563563"/>
              <a:ext cx="578997" cy="463617"/>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F9A9D330-735B-4D1E-97DC-039C8A76F5A6}"/>
                </a:ext>
              </a:extLst>
            </p:cNvPr>
            <p:cNvSpPr/>
            <p:nvPr/>
          </p:nvSpPr>
          <p:spPr bwMode="auto">
            <a:xfrm>
              <a:off x="7656994" y="666582"/>
              <a:ext cx="111846" cy="111846"/>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EE5ED60-6FA1-499B-BF1A-DC6E6A703F4B}"/>
                </a:ext>
              </a:extLst>
            </p:cNvPr>
            <p:cNvSpPr/>
            <p:nvPr/>
          </p:nvSpPr>
          <p:spPr bwMode="auto">
            <a:xfrm>
              <a:off x="779961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E743658-C955-4193-8600-A716C7805985}"/>
                </a:ext>
              </a:extLst>
            </p:cNvPr>
            <p:cNvSpPr/>
            <p:nvPr/>
          </p:nvSpPr>
          <p:spPr bwMode="auto">
            <a:xfrm>
              <a:off x="794223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A6A8618-2E49-4102-9983-C27FE4C17D92}"/>
                </a:ext>
              </a:extLst>
            </p:cNvPr>
            <p:cNvSpPr/>
            <p:nvPr/>
          </p:nvSpPr>
          <p:spPr bwMode="auto">
            <a:xfrm>
              <a:off x="765699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A9BE6368-FE76-49AB-A06F-69BDF593827F}"/>
                </a:ext>
              </a:extLst>
            </p:cNvPr>
            <p:cNvSpPr/>
            <p:nvPr/>
          </p:nvSpPr>
          <p:spPr bwMode="auto">
            <a:xfrm>
              <a:off x="779961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D8EB081F-2C62-4042-BCB8-A2F2D69253C4}"/>
              </a:ext>
            </a:extLst>
          </p:cNvPr>
          <p:cNvSpPr/>
          <p:nvPr/>
        </p:nvSpPr>
        <p:spPr>
          <a:xfrm>
            <a:off x="2934760" y="4128155"/>
            <a:ext cx="2315057" cy="341632"/>
          </a:xfrm>
          <a:prstGeom prst="rect">
            <a:avLst/>
          </a:prstGeom>
        </p:spPr>
        <p:txBody>
          <a:bodyPr wrap="none">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Microsoft Graph API</a:t>
            </a:r>
          </a:p>
        </p:txBody>
      </p:sp>
      <p:sp>
        <p:nvSpPr>
          <p:cNvPr id="93" name="TextBox 92">
            <a:extLst>
              <a:ext uri="{FF2B5EF4-FFF2-40B4-BE49-F238E27FC236}">
                <a16:creationId xmlns:a16="http://schemas.microsoft.com/office/drawing/2014/main" id="{4400B162-53B2-4FED-96F9-DD7FDA84DD9B}"/>
              </a:ext>
            </a:extLst>
          </p:cNvPr>
          <p:cNvSpPr txBox="1"/>
          <p:nvPr/>
        </p:nvSpPr>
        <p:spPr>
          <a:xfrm>
            <a:off x="478349" y="5742077"/>
            <a:ext cx="68643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People</a:t>
            </a:r>
          </a:p>
        </p:txBody>
      </p:sp>
      <p:sp>
        <p:nvSpPr>
          <p:cNvPr id="94" name="TextBox 93">
            <a:extLst>
              <a:ext uri="{FF2B5EF4-FFF2-40B4-BE49-F238E27FC236}">
                <a16:creationId xmlns:a16="http://schemas.microsoft.com/office/drawing/2014/main" id="{D3A2BF45-0B45-463F-8A1F-B85B1F252B10}"/>
              </a:ext>
            </a:extLst>
          </p:cNvPr>
          <p:cNvSpPr txBox="1"/>
          <p:nvPr/>
        </p:nvSpPr>
        <p:spPr>
          <a:xfrm>
            <a:off x="1418036" y="5745014"/>
            <a:ext cx="591551"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Chats</a:t>
            </a:r>
          </a:p>
        </p:txBody>
      </p:sp>
      <p:sp>
        <p:nvSpPr>
          <p:cNvPr id="95" name="TextBox 94">
            <a:extLst>
              <a:ext uri="{FF2B5EF4-FFF2-40B4-BE49-F238E27FC236}">
                <a16:creationId xmlns:a16="http://schemas.microsoft.com/office/drawing/2014/main" id="{098456C4-51DA-4535-AB5F-8491145983CF}"/>
              </a:ext>
            </a:extLst>
          </p:cNvPr>
          <p:cNvSpPr txBox="1"/>
          <p:nvPr/>
        </p:nvSpPr>
        <p:spPr>
          <a:xfrm>
            <a:off x="2448911" y="5756560"/>
            <a:ext cx="657029"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Files</a:t>
            </a:r>
          </a:p>
        </p:txBody>
      </p:sp>
      <p:grpSp>
        <p:nvGrpSpPr>
          <p:cNvPr id="96" name="Group 95">
            <a:extLst>
              <a:ext uri="{FF2B5EF4-FFF2-40B4-BE49-F238E27FC236}">
                <a16:creationId xmlns:a16="http://schemas.microsoft.com/office/drawing/2014/main" id="{A3EEEB60-C11F-4086-8453-81AD26CEEE43}"/>
              </a:ext>
            </a:extLst>
          </p:cNvPr>
          <p:cNvGrpSpPr/>
          <p:nvPr/>
        </p:nvGrpSpPr>
        <p:grpSpPr>
          <a:xfrm>
            <a:off x="3553214" y="5389956"/>
            <a:ext cx="651305" cy="541956"/>
            <a:chOff x="3732256" y="5820974"/>
            <a:chExt cx="788078" cy="655767"/>
          </a:xfrm>
        </p:grpSpPr>
        <p:grpSp>
          <p:nvGrpSpPr>
            <p:cNvPr id="97" name="Group 96">
              <a:extLst>
                <a:ext uri="{FF2B5EF4-FFF2-40B4-BE49-F238E27FC236}">
                  <a16:creationId xmlns:a16="http://schemas.microsoft.com/office/drawing/2014/main" id="{3A830E75-CF53-4705-AB85-F843ECCB8E6F}"/>
                </a:ext>
              </a:extLst>
            </p:cNvPr>
            <p:cNvGrpSpPr/>
            <p:nvPr/>
          </p:nvGrpSpPr>
          <p:grpSpPr>
            <a:xfrm>
              <a:off x="3886746" y="5820974"/>
              <a:ext cx="499766" cy="366073"/>
              <a:chOff x="9490093" y="1505478"/>
              <a:chExt cx="501944" cy="275108"/>
            </a:xfrm>
          </p:grpSpPr>
          <p:sp>
            <p:nvSpPr>
              <p:cNvPr id="99" name="Tablet_E70A" title="Icon of a tablet">
                <a:extLst>
                  <a:ext uri="{FF2B5EF4-FFF2-40B4-BE49-F238E27FC236}">
                    <a16:creationId xmlns:a16="http://schemas.microsoft.com/office/drawing/2014/main" id="{55532E9B-862D-475D-B9D4-D442D09E3263}"/>
                  </a:ext>
                </a:extLst>
              </p:cNvPr>
              <p:cNvSpPr>
                <a:spLocks noChangeAspect="1" noEditPoints="1"/>
              </p:cNvSpPr>
              <p:nvPr/>
            </p:nvSpPr>
            <p:spPr bwMode="auto">
              <a:xfrm>
                <a:off x="9759768" y="1610078"/>
                <a:ext cx="232269" cy="17050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accent1"/>
              </a:solid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Devices3_EA6C" title="Icon of a cellphone in front of a monitor">
                <a:extLst>
                  <a:ext uri="{FF2B5EF4-FFF2-40B4-BE49-F238E27FC236}">
                    <a16:creationId xmlns:a16="http://schemas.microsoft.com/office/drawing/2014/main" id="{0F26AFB0-FDB4-4BF0-A62B-360D38C94876}"/>
                  </a:ext>
                </a:extLst>
              </p:cNvPr>
              <p:cNvSpPr>
                <a:spLocks noChangeAspect="1" noEditPoints="1"/>
              </p:cNvSpPr>
              <p:nvPr/>
            </p:nvSpPr>
            <p:spPr bwMode="auto">
              <a:xfrm>
                <a:off x="9490106" y="1505481"/>
                <a:ext cx="340066" cy="23559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accent1"/>
              </a:solid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B40F206C-D144-4424-94B5-F48BBF72E242}"/>
                </a:ext>
              </a:extLst>
            </p:cNvPr>
            <p:cNvSpPr txBox="1"/>
            <p:nvPr/>
          </p:nvSpPr>
          <p:spPr>
            <a:xfrm>
              <a:off x="3732256" y="6261297"/>
              <a:ext cx="788078" cy="215444"/>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Devices</a:t>
              </a:r>
            </a:p>
          </p:txBody>
        </p:sp>
      </p:grpSp>
      <p:grpSp>
        <p:nvGrpSpPr>
          <p:cNvPr id="101" name="Group 100">
            <a:extLst>
              <a:ext uri="{FF2B5EF4-FFF2-40B4-BE49-F238E27FC236}">
                <a16:creationId xmlns:a16="http://schemas.microsoft.com/office/drawing/2014/main" id="{8DF53C81-829A-4766-A39F-64F94ABB0E33}"/>
              </a:ext>
            </a:extLst>
          </p:cNvPr>
          <p:cNvGrpSpPr/>
          <p:nvPr/>
        </p:nvGrpSpPr>
        <p:grpSpPr>
          <a:xfrm>
            <a:off x="4778335" y="5295191"/>
            <a:ext cx="540615" cy="644661"/>
            <a:chOff x="4947842" y="5717345"/>
            <a:chExt cx="654144" cy="780040"/>
          </a:xfrm>
        </p:grpSpPr>
        <p:pic>
          <p:nvPicPr>
            <p:cNvPr id="102" name="Picture 101">
              <a:extLst>
                <a:ext uri="{FF2B5EF4-FFF2-40B4-BE49-F238E27FC236}">
                  <a16:creationId xmlns:a16="http://schemas.microsoft.com/office/drawing/2014/main" id="{46895323-2FA2-42BF-A0C6-FF6778ADD1DD}"/>
                </a:ext>
              </a:extLst>
            </p:cNvPr>
            <p:cNvPicPr>
              <a:picLocks noChangeAspect="1"/>
            </p:cNvPicPr>
            <p:nvPr/>
          </p:nvPicPr>
          <p:blipFill>
            <a:blip r:embed="rId2">
              <a:lum bright="40000" contrast="-40000"/>
            </a:blip>
            <a:stretch>
              <a:fillRect/>
            </a:stretch>
          </p:blipFill>
          <p:spPr>
            <a:xfrm>
              <a:off x="5014115" y="5717345"/>
              <a:ext cx="491745" cy="491745"/>
            </a:xfrm>
            <a:prstGeom prst="rect">
              <a:avLst/>
            </a:prstGeom>
            <a:ln>
              <a:noFill/>
            </a:ln>
          </p:spPr>
        </p:pic>
        <p:sp>
          <p:nvSpPr>
            <p:cNvPr id="103" name="TextBox 102">
              <a:extLst>
                <a:ext uri="{FF2B5EF4-FFF2-40B4-BE49-F238E27FC236}">
                  <a16:creationId xmlns:a16="http://schemas.microsoft.com/office/drawing/2014/main" id="{14597A7C-0D4E-499F-B699-0B9720AA2256}"/>
                </a:ext>
              </a:extLst>
            </p:cNvPr>
            <p:cNvSpPr txBox="1"/>
            <p:nvPr/>
          </p:nvSpPr>
          <p:spPr>
            <a:xfrm>
              <a:off x="4947842" y="6281941"/>
              <a:ext cx="654144"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Mail</a:t>
              </a:r>
            </a:p>
          </p:txBody>
        </p:sp>
      </p:grpSp>
      <p:grpSp>
        <p:nvGrpSpPr>
          <p:cNvPr id="104" name="Group 103">
            <a:extLst>
              <a:ext uri="{FF2B5EF4-FFF2-40B4-BE49-F238E27FC236}">
                <a16:creationId xmlns:a16="http://schemas.microsoft.com/office/drawing/2014/main" id="{95A06C65-3159-4DA6-9342-7EF0C23755E3}"/>
              </a:ext>
            </a:extLst>
          </p:cNvPr>
          <p:cNvGrpSpPr/>
          <p:nvPr/>
        </p:nvGrpSpPr>
        <p:grpSpPr>
          <a:xfrm>
            <a:off x="10025520" y="5354888"/>
            <a:ext cx="540615" cy="662500"/>
            <a:chOff x="10727747" y="5758423"/>
            <a:chExt cx="654144" cy="801625"/>
          </a:xfrm>
        </p:grpSpPr>
        <p:pic>
          <p:nvPicPr>
            <p:cNvPr id="105" name="Picture 104">
              <a:extLst>
                <a:ext uri="{FF2B5EF4-FFF2-40B4-BE49-F238E27FC236}">
                  <a16:creationId xmlns:a16="http://schemas.microsoft.com/office/drawing/2014/main" id="{EC33601E-1E8F-45A6-B26F-680C8461988C}"/>
                </a:ext>
              </a:extLst>
            </p:cNvPr>
            <p:cNvPicPr>
              <a:picLocks noChangeAspect="1"/>
            </p:cNvPicPr>
            <p:nvPr/>
          </p:nvPicPr>
          <p:blipFill>
            <a:blip r:embed="rId3">
              <a:lum bright="40000" contrast="-40000"/>
            </a:blip>
            <a:stretch>
              <a:fillRect/>
            </a:stretch>
          </p:blipFill>
          <p:spPr>
            <a:xfrm>
              <a:off x="10879763" y="5758423"/>
              <a:ext cx="369455" cy="369454"/>
            </a:xfrm>
            <a:prstGeom prst="rect">
              <a:avLst/>
            </a:prstGeom>
          </p:spPr>
        </p:pic>
        <p:sp>
          <p:nvSpPr>
            <p:cNvPr id="106" name="TextBox 105">
              <a:extLst>
                <a:ext uri="{FF2B5EF4-FFF2-40B4-BE49-F238E27FC236}">
                  <a16:creationId xmlns:a16="http://schemas.microsoft.com/office/drawing/2014/main" id="{9186A4E6-D2A8-4BAE-959D-BC5BF362EA68}"/>
                </a:ext>
              </a:extLst>
            </p:cNvPr>
            <p:cNvSpPr txBox="1"/>
            <p:nvPr/>
          </p:nvSpPr>
          <p:spPr>
            <a:xfrm>
              <a:off x="10727747" y="6252271"/>
              <a:ext cx="65414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Events</a:t>
              </a:r>
            </a:p>
          </p:txBody>
        </p:sp>
      </p:grpSp>
      <p:sp>
        <p:nvSpPr>
          <p:cNvPr id="107" name="TextBox 106">
            <a:extLst>
              <a:ext uri="{FF2B5EF4-FFF2-40B4-BE49-F238E27FC236}">
                <a16:creationId xmlns:a16="http://schemas.microsoft.com/office/drawing/2014/main" id="{619EA93D-1FD3-4524-92EC-3DD9A6D1453E}"/>
              </a:ext>
            </a:extLst>
          </p:cNvPr>
          <p:cNvSpPr txBox="1"/>
          <p:nvPr/>
        </p:nvSpPr>
        <p:spPr>
          <a:xfrm>
            <a:off x="6828353" y="5759951"/>
            <a:ext cx="65414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Lists</a:t>
            </a:r>
          </a:p>
        </p:txBody>
      </p:sp>
      <p:sp>
        <p:nvSpPr>
          <p:cNvPr id="108" name="Rectangle 107">
            <a:extLst>
              <a:ext uri="{FF2B5EF4-FFF2-40B4-BE49-F238E27FC236}">
                <a16:creationId xmlns:a16="http://schemas.microsoft.com/office/drawing/2014/main" id="{E09D63AD-F711-4CB2-B514-485BA2739CB0}"/>
              </a:ext>
            </a:extLst>
          </p:cNvPr>
          <p:cNvSpPr/>
          <p:nvPr/>
        </p:nvSpPr>
        <p:spPr>
          <a:xfrm>
            <a:off x="7812510" y="5725919"/>
            <a:ext cx="856229" cy="254361"/>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Security</a:t>
            </a:r>
            <a:endParaRPr kumimoji="0" lang="en-US" sz="1400" b="0" i="0" u="none" strike="noStrike" kern="0" cap="none" spc="0" normalizeH="0" baseline="0" noProof="0">
              <a:ln>
                <a:noFill/>
              </a:ln>
              <a:solidFill>
                <a:srgbClr val="FFFFFF"/>
              </a:solidFill>
              <a:effectLst/>
              <a:uLnTx/>
              <a:uFillTx/>
              <a:latin typeface="Segoe UI"/>
              <a:ea typeface="Segoe UI Semilight" charset="0"/>
              <a:cs typeface="Segoe UI Semilight" charset="0"/>
            </a:endParaRPr>
          </a:p>
        </p:txBody>
      </p:sp>
      <p:pic>
        <p:nvPicPr>
          <p:cNvPr id="109" name="Picture 108">
            <a:extLst>
              <a:ext uri="{FF2B5EF4-FFF2-40B4-BE49-F238E27FC236}">
                <a16:creationId xmlns:a16="http://schemas.microsoft.com/office/drawing/2014/main" id="{21926C07-DC17-462A-878F-91BDD1E3FBF7}"/>
              </a:ext>
            </a:extLst>
          </p:cNvPr>
          <p:cNvPicPr>
            <a:picLocks noChangeAspect="1"/>
          </p:cNvPicPr>
          <p:nvPr/>
        </p:nvPicPr>
        <p:blipFill>
          <a:blip r:embed="rId4">
            <a:lum bright="40000" contrast="-40000"/>
          </a:blip>
          <a:stretch>
            <a:fillRect/>
          </a:stretch>
        </p:blipFill>
        <p:spPr>
          <a:xfrm>
            <a:off x="8072691" y="5288264"/>
            <a:ext cx="335869" cy="335869"/>
          </a:xfrm>
          <a:prstGeom prst="rect">
            <a:avLst/>
          </a:prstGeom>
        </p:spPr>
      </p:pic>
      <p:grpSp>
        <p:nvGrpSpPr>
          <p:cNvPr id="110" name="Group 109">
            <a:extLst>
              <a:ext uri="{FF2B5EF4-FFF2-40B4-BE49-F238E27FC236}">
                <a16:creationId xmlns:a16="http://schemas.microsoft.com/office/drawing/2014/main" id="{4D080305-57C0-4C0B-9F65-71C0B13628DD}"/>
              </a:ext>
            </a:extLst>
          </p:cNvPr>
          <p:cNvGrpSpPr/>
          <p:nvPr/>
        </p:nvGrpSpPr>
        <p:grpSpPr>
          <a:xfrm>
            <a:off x="8921987" y="5357950"/>
            <a:ext cx="707627" cy="620117"/>
            <a:chOff x="9508242" y="5781850"/>
            <a:chExt cx="856229" cy="750342"/>
          </a:xfrm>
        </p:grpSpPr>
        <p:pic>
          <p:nvPicPr>
            <p:cNvPr id="111" name="Picture 110">
              <a:extLst>
                <a:ext uri="{FF2B5EF4-FFF2-40B4-BE49-F238E27FC236}">
                  <a16:creationId xmlns:a16="http://schemas.microsoft.com/office/drawing/2014/main" id="{B08B0A04-0BEF-4320-A50A-E78BC663BF87}"/>
                </a:ext>
              </a:extLst>
            </p:cNvPr>
            <p:cNvPicPr>
              <a:picLocks noChangeAspect="1"/>
            </p:cNvPicPr>
            <p:nvPr/>
          </p:nvPicPr>
          <p:blipFill>
            <a:blip r:embed="rId5">
              <a:lum bright="40000" contrast="-40000"/>
            </a:blip>
            <a:stretch>
              <a:fillRect/>
            </a:stretch>
          </p:blipFill>
          <p:spPr>
            <a:xfrm>
              <a:off x="9772797" y="5781850"/>
              <a:ext cx="335868" cy="335868"/>
            </a:xfrm>
            <a:prstGeom prst="rect">
              <a:avLst/>
            </a:prstGeom>
            <a:ln>
              <a:noFill/>
            </a:ln>
          </p:spPr>
        </p:pic>
        <p:sp>
          <p:nvSpPr>
            <p:cNvPr id="112" name="Rectangle 111">
              <a:extLst>
                <a:ext uri="{FF2B5EF4-FFF2-40B4-BE49-F238E27FC236}">
                  <a16:creationId xmlns:a16="http://schemas.microsoft.com/office/drawing/2014/main" id="{B5331141-ACFC-4513-92DE-A98FEB169B65}"/>
                </a:ext>
              </a:extLst>
            </p:cNvPr>
            <p:cNvSpPr/>
            <p:nvPr/>
          </p:nvSpPr>
          <p:spPr>
            <a:xfrm>
              <a:off x="9508242" y="6224415"/>
              <a:ext cx="856229" cy="307777"/>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lumMod val="50000"/>
                      <a:lumOff val="50000"/>
                    </a:srgbClr>
                  </a:solidFill>
                  <a:effectLst/>
                  <a:uLnTx/>
                  <a:uFillTx/>
                  <a:latin typeface="Segoe UI"/>
                  <a:ea typeface="+mn-ea"/>
                  <a:cs typeface="Segoe UI Semibold" panose="020B0702040204020203" pitchFamily="34" charset="0"/>
                </a:rPr>
                <a:t>Search</a:t>
              </a:r>
              <a:endParaRPr kumimoji="0" lang="en-US" sz="1400" b="0" i="0" u="none" strike="noStrike" kern="0" cap="none" spc="0" normalizeH="0" baseline="0" noProof="0">
                <a:ln>
                  <a:noFill/>
                </a:ln>
                <a:solidFill>
                  <a:srgbClr val="FFFFFF">
                    <a:lumMod val="50000"/>
                    <a:lumOff val="50000"/>
                  </a:srgbClr>
                </a:solidFill>
                <a:effectLst/>
                <a:uLnTx/>
                <a:uFillTx/>
                <a:latin typeface="Segoe UI"/>
                <a:ea typeface="Segoe UI Semilight" charset="0"/>
                <a:cs typeface="Segoe UI Semilight" charset="0"/>
              </a:endParaRPr>
            </a:p>
          </p:txBody>
        </p:sp>
      </p:grpSp>
      <p:grpSp>
        <p:nvGrpSpPr>
          <p:cNvPr id="113" name="Group 112">
            <a:extLst>
              <a:ext uri="{FF2B5EF4-FFF2-40B4-BE49-F238E27FC236}">
                <a16:creationId xmlns:a16="http://schemas.microsoft.com/office/drawing/2014/main" id="{D27A37B9-EC8F-4092-8416-5F930816B424}"/>
              </a:ext>
            </a:extLst>
          </p:cNvPr>
          <p:cNvGrpSpPr/>
          <p:nvPr/>
        </p:nvGrpSpPr>
        <p:grpSpPr>
          <a:xfrm>
            <a:off x="5864494" y="5276802"/>
            <a:ext cx="491468" cy="740585"/>
            <a:chOff x="6058886" y="5683046"/>
            <a:chExt cx="594676" cy="896107"/>
          </a:xfrm>
        </p:grpSpPr>
        <p:pic>
          <p:nvPicPr>
            <p:cNvPr id="114" name="Picture 113">
              <a:extLst>
                <a:ext uri="{FF2B5EF4-FFF2-40B4-BE49-F238E27FC236}">
                  <a16:creationId xmlns:a16="http://schemas.microsoft.com/office/drawing/2014/main" id="{168A221E-0892-4FCF-A3E8-20F8FD80247A}"/>
                </a:ext>
              </a:extLst>
            </p:cNvPr>
            <p:cNvPicPr>
              <a:picLocks noChangeAspect="1"/>
            </p:cNvPicPr>
            <p:nvPr/>
          </p:nvPicPr>
          <p:blipFill>
            <a:blip r:embed="rId6">
              <a:lum bright="40000" contrast="-40000"/>
            </a:blip>
            <a:stretch>
              <a:fillRect/>
            </a:stretch>
          </p:blipFill>
          <p:spPr>
            <a:xfrm>
              <a:off x="6113768" y="5683046"/>
              <a:ext cx="491745" cy="491745"/>
            </a:xfrm>
            <a:prstGeom prst="rect">
              <a:avLst/>
            </a:prstGeom>
          </p:spPr>
        </p:pic>
        <p:sp>
          <p:nvSpPr>
            <p:cNvPr id="115" name="TextBox 114">
              <a:extLst>
                <a:ext uri="{FF2B5EF4-FFF2-40B4-BE49-F238E27FC236}">
                  <a16:creationId xmlns:a16="http://schemas.microsoft.com/office/drawing/2014/main" id="{DA831F67-F419-414C-8353-366031AEF0F4}"/>
                </a:ext>
              </a:extLst>
            </p:cNvPr>
            <p:cNvSpPr txBox="1"/>
            <p:nvPr/>
          </p:nvSpPr>
          <p:spPr>
            <a:xfrm>
              <a:off x="6058886" y="6271376"/>
              <a:ext cx="594676"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Alerts</a:t>
              </a:r>
            </a:p>
          </p:txBody>
        </p:sp>
      </p:grpSp>
      <p:grpSp>
        <p:nvGrpSpPr>
          <p:cNvPr id="116" name="Group 115">
            <a:extLst>
              <a:ext uri="{FF2B5EF4-FFF2-40B4-BE49-F238E27FC236}">
                <a16:creationId xmlns:a16="http://schemas.microsoft.com/office/drawing/2014/main" id="{A712AA10-8066-4FDA-811D-B71F75A76BDB}"/>
              </a:ext>
            </a:extLst>
          </p:cNvPr>
          <p:cNvGrpSpPr/>
          <p:nvPr/>
        </p:nvGrpSpPr>
        <p:grpSpPr>
          <a:xfrm>
            <a:off x="11110458" y="5620190"/>
            <a:ext cx="490142" cy="91205"/>
            <a:chOff x="10990104" y="6068255"/>
            <a:chExt cx="593072" cy="110359"/>
          </a:xfrm>
          <a:solidFill>
            <a:schemeClr val="bg1"/>
          </a:solidFill>
        </p:grpSpPr>
        <p:sp>
          <p:nvSpPr>
            <p:cNvPr id="117" name="Oval 116">
              <a:extLst>
                <a:ext uri="{FF2B5EF4-FFF2-40B4-BE49-F238E27FC236}">
                  <a16:creationId xmlns:a16="http://schemas.microsoft.com/office/drawing/2014/main" id="{6C388321-4DCE-45E2-B052-7BF2B56F812B}"/>
                </a:ext>
              </a:extLst>
            </p:cNvPr>
            <p:cNvSpPr/>
            <p:nvPr/>
          </p:nvSpPr>
          <p:spPr bwMode="auto">
            <a:xfrm>
              <a:off x="10990104" y="6072983"/>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03C358D6-76B9-4AC1-AD6E-69B2EDC72041}"/>
                </a:ext>
              </a:extLst>
            </p:cNvPr>
            <p:cNvSpPr/>
            <p:nvPr/>
          </p:nvSpPr>
          <p:spPr bwMode="auto">
            <a:xfrm>
              <a:off x="11237907"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DB3A2A43-34ED-4246-9836-0DAE82D3371F}"/>
                </a:ext>
              </a:extLst>
            </p:cNvPr>
            <p:cNvSpPr/>
            <p:nvPr/>
          </p:nvSpPr>
          <p:spPr bwMode="auto">
            <a:xfrm>
              <a:off x="11485710"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0" name="Group 4">
            <a:extLst>
              <a:ext uri="{FF2B5EF4-FFF2-40B4-BE49-F238E27FC236}">
                <a16:creationId xmlns:a16="http://schemas.microsoft.com/office/drawing/2014/main" id="{E013CCF3-CBD7-4FE9-BD41-84FFF1D1E66B}"/>
              </a:ext>
            </a:extLst>
          </p:cNvPr>
          <p:cNvGrpSpPr>
            <a:grpSpLocks noChangeAspect="1"/>
          </p:cNvGrpSpPr>
          <p:nvPr/>
        </p:nvGrpSpPr>
        <p:grpSpPr bwMode="auto">
          <a:xfrm>
            <a:off x="727691" y="2514600"/>
            <a:ext cx="406400" cy="406400"/>
            <a:chOff x="346" y="1584"/>
            <a:chExt cx="256" cy="256"/>
          </a:xfrm>
        </p:grpSpPr>
        <p:sp>
          <p:nvSpPr>
            <p:cNvPr id="121" name="AutoShape 3">
              <a:extLst>
                <a:ext uri="{FF2B5EF4-FFF2-40B4-BE49-F238E27FC236}">
                  <a16:creationId xmlns:a16="http://schemas.microsoft.com/office/drawing/2014/main" id="{C9CF5E41-2B84-4163-B86C-48B5A9F42F92}"/>
                </a:ext>
              </a:extLst>
            </p:cNvPr>
            <p:cNvSpPr>
              <a:spLocks noChangeAspect="1" noChangeArrowheads="1" noTextEdit="1"/>
            </p:cNvSpPr>
            <p:nvPr/>
          </p:nvSpPr>
          <p:spPr bwMode="auto">
            <a:xfrm>
              <a:off x="346" y="158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
              <a:extLst>
                <a:ext uri="{FF2B5EF4-FFF2-40B4-BE49-F238E27FC236}">
                  <a16:creationId xmlns:a16="http://schemas.microsoft.com/office/drawing/2014/main" id="{11006665-2AA4-442E-A400-47FF7455ACDF}"/>
                </a:ext>
              </a:extLst>
            </p:cNvPr>
            <p:cNvSpPr>
              <a:spLocks/>
            </p:cNvSpPr>
            <p:nvPr/>
          </p:nvSpPr>
          <p:spPr bwMode="auto">
            <a:xfrm>
              <a:off x="352" y="1582"/>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8 h 373"/>
                <a:gd name="T10" fmla="*/ 266 w 266"/>
                <a:gd name="T11" fmla="*/ 58 h 373"/>
                <a:gd name="T12" fmla="*/ 207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8"/>
                  </a:lnTo>
                  <a:lnTo>
                    <a:pt x="266" y="58"/>
                  </a:lnTo>
                  <a:lnTo>
                    <a:pt x="207" y="0"/>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6">
              <a:extLst>
                <a:ext uri="{FF2B5EF4-FFF2-40B4-BE49-F238E27FC236}">
                  <a16:creationId xmlns:a16="http://schemas.microsoft.com/office/drawing/2014/main" id="{7A2E04D9-245E-490F-B8C2-69532A6784EA}"/>
                </a:ext>
              </a:extLst>
            </p:cNvPr>
            <p:cNvSpPr>
              <a:spLocks/>
            </p:cNvSpPr>
            <p:nvPr/>
          </p:nvSpPr>
          <p:spPr bwMode="auto">
            <a:xfrm>
              <a:off x="447" y="1632"/>
              <a:ext cx="159" cy="213"/>
            </a:xfrm>
            <a:custGeom>
              <a:avLst/>
              <a:gdLst>
                <a:gd name="T0" fmla="*/ 0 w 257"/>
                <a:gd name="T1" fmla="*/ 0 h 343"/>
                <a:gd name="T2" fmla="*/ 0 w 257"/>
                <a:gd name="T3" fmla="*/ 0 h 343"/>
                <a:gd name="T4" fmla="*/ 0 w 257"/>
                <a:gd name="T5" fmla="*/ 343 h 343"/>
                <a:gd name="T6" fmla="*/ 257 w 257"/>
                <a:gd name="T7" fmla="*/ 343 h 343"/>
                <a:gd name="T8" fmla="*/ 257 w 257"/>
                <a:gd name="T9" fmla="*/ 129 h 343"/>
                <a:gd name="T10" fmla="*/ 129 w 257"/>
                <a:gd name="T11" fmla="*/ 129 h 343"/>
                <a:gd name="T12" fmla="*/ 129 w 257"/>
                <a:gd name="T13" fmla="*/ 0 h 343"/>
                <a:gd name="T14" fmla="*/ 0 w 257"/>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43">
                  <a:moveTo>
                    <a:pt x="0" y="0"/>
                  </a:moveTo>
                  <a:lnTo>
                    <a:pt x="0" y="0"/>
                  </a:lnTo>
                  <a:lnTo>
                    <a:pt x="0" y="343"/>
                  </a:lnTo>
                  <a:lnTo>
                    <a:pt x="257" y="343"/>
                  </a:lnTo>
                  <a:lnTo>
                    <a:pt x="257" y="129"/>
                  </a:lnTo>
                  <a:lnTo>
                    <a:pt x="129" y="129"/>
                  </a:lnTo>
                  <a:lnTo>
                    <a:pt x="129" y="0"/>
                  </a:lnTo>
                  <a:lnTo>
                    <a:pt x="0" y="0"/>
                  </a:lnTo>
                  <a:close/>
                </a:path>
              </a:pathLst>
            </a:custGeom>
            <a:solidFill>
              <a:srgbClr val="CCCC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7">
              <a:extLst>
                <a:ext uri="{FF2B5EF4-FFF2-40B4-BE49-F238E27FC236}">
                  <a16:creationId xmlns:a16="http://schemas.microsoft.com/office/drawing/2014/main" id="{C1EA4CE5-D363-48E5-B7A9-FB5BC0F1459A}"/>
                </a:ext>
              </a:extLst>
            </p:cNvPr>
            <p:cNvSpPr>
              <a:spLocks/>
            </p:cNvSpPr>
            <p:nvPr/>
          </p:nvSpPr>
          <p:spPr bwMode="auto">
            <a:xfrm>
              <a:off x="540" y="1636"/>
              <a:ext cx="62"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A96DECA6-50E5-49B1-B7F7-DFB0E3DB3AE8}"/>
              </a:ext>
            </a:extLst>
          </p:cNvPr>
          <p:cNvGrpSpPr/>
          <p:nvPr/>
        </p:nvGrpSpPr>
        <p:grpSpPr>
          <a:xfrm>
            <a:off x="327852" y="3648105"/>
            <a:ext cx="11496869" cy="101754"/>
            <a:chOff x="327852" y="3648105"/>
            <a:chExt cx="11496869" cy="101754"/>
          </a:xfrm>
        </p:grpSpPr>
        <p:cxnSp>
          <p:nvCxnSpPr>
            <p:cNvPr id="126" name="Straight Connector 125">
              <a:extLst>
                <a:ext uri="{FF2B5EF4-FFF2-40B4-BE49-F238E27FC236}">
                  <a16:creationId xmlns:a16="http://schemas.microsoft.com/office/drawing/2014/main" id="{8084C62D-960A-4931-9EAA-E105F4F62B61}"/>
                </a:ext>
              </a:extLst>
            </p:cNvPr>
            <p:cNvCxnSpPr>
              <a:cxnSpLocks/>
            </p:cNvCxnSpPr>
            <p:nvPr/>
          </p:nvCxnSpPr>
          <p:spPr>
            <a:xfrm flipH="1">
              <a:off x="327852" y="3648105"/>
              <a:ext cx="11496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Flowchart: Merge 126">
              <a:extLst>
                <a:ext uri="{FF2B5EF4-FFF2-40B4-BE49-F238E27FC236}">
                  <a16:creationId xmlns:a16="http://schemas.microsoft.com/office/drawing/2014/main" id="{07AC9613-DA5F-4183-BB5D-766CFDFBC69C}"/>
                </a:ext>
              </a:extLst>
            </p:cNvPr>
            <p:cNvSpPr/>
            <p:nvPr/>
          </p:nvSpPr>
          <p:spPr bwMode="auto">
            <a:xfrm>
              <a:off x="5852199" y="3651538"/>
              <a:ext cx="312228" cy="98321"/>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6895AB59-52E3-40CD-B239-24EABDB7A8A9}"/>
              </a:ext>
            </a:extLst>
          </p:cNvPr>
          <p:cNvGrpSpPr/>
          <p:nvPr/>
        </p:nvGrpSpPr>
        <p:grpSpPr>
          <a:xfrm>
            <a:off x="327852" y="4834126"/>
            <a:ext cx="11496869" cy="111888"/>
            <a:chOff x="327851" y="5090157"/>
            <a:chExt cx="11496869" cy="111888"/>
          </a:xfrm>
        </p:grpSpPr>
        <p:cxnSp>
          <p:nvCxnSpPr>
            <p:cNvPr id="129" name="Straight Connector 128">
              <a:extLst>
                <a:ext uri="{FF2B5EF4-FFF2-40B4-BE49-F238E27FC236}">
                  <a16:creationId xmlns:a16="http://schemas.microsoft.com/office/drawing/2014/main" id="{E846646A-C7F3-4850-B2B1-15AA190E88E3}"/>
                </a:ext>
              </a:extLst>
            </p:cNvPr>
            <p:cNvCxnSpPr>
              <a:cxnSpLocks/>
            </p:cNvCxnSpPr>
            <p:nvPr/>
          </p:nvCxnSpPr>
          <p:spPr>
            <a:xfrm flipH="1">
              <a:off x="327851" y="5202045"/>
              <a:ext cx="11496869"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Flowchart: Merge 129">
              <a:extLst>
                <a:ext uri="{FF2B5EF4-FFF2-40B4-BE49-F238E27FC236}">
                  <a16:creationId xmlns:a16="http://schemas.microsoft.com/office/drawing/2014/main" id="{27203F00-4F60-4E97-AFA3-63B767FB68B5}"/>
                </a:ext>
              </a:extLst>
            </p:cNvPr>
            <p:cNvSpPr/>
            <p:nvPr/>
          </p:nvSpPr>
          <p:spPr bwMode="auto">
            <a:xfrm rot="10800000">
              <a:off x="5852199" y="5090157"/>
              <a:ext cx="312228" cy="98321"/>
            </a:xfrm>
            <a:prstGeom prst="flowChartMerge">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1" name="Picture 130">
            <a:extLst>
              <a:ext uri="{FF2B5EF4-FFF2-40B4-BE49-F238E27FC236}">
                <a16:creationId xmlns:a16="http://schemas.microsoft.com/office/drawing/2014/main" id="{BA96E694-A509-4E6F-83B5-5B20DDF069F8}"/>
              </a:ext>
            </a:extLst>
          </p:cNvPr>
          <p:cNvPicPr>
            <a:picLocks noChangeAspect="1"/>
          </p:cNvPicPr>
          <p:nvPr/>
        </p:nvPicPr>
        <p:blipFill>
          <a:blip r:embed="rId7">
            <a:lum bright="40000" contrast="-40000"/>
          </a:blip>
          <a:stretch>
            <a:fillRect/>
          </a:stretch>
        </p:blipFill>
        <p:spPr>
          <a:xfrm>
            <a:off x="1514158" y="5259259"/>
            <a:ext cx="491744" cy="491744"/>
          </a:xfrm>
          <a:prstGeom prst="rect">
            <a:avLst/>
          </a:prstGeom>
        </p:spPr>
      </p:pic>
      <p:pic>
        <p:nvPicPr>
          <p:cNvPr id="132" name="Picture 131">
            <a:extLst>
              <a:ext uri="{FF2B5EF4-FFF2-40B4-BE49-F238E27FC236}">
                <a16:creationId xmlns:a16="http://schemas.microsoft.com/office/drawing/2014/main" id="{E1640A73-09E6-4D34-933B-121A12BF3EF8}"/>
              </a:ext>
            </a:extLst>
          </p:cNvPr>
          <p:cNvPicPr>
            <a:picLocks noChangeAspect="1"/>
          </p:cNvPicPr>
          <p:nvPr/>
        </p:nvPicPr>
        <p:blipFill>
          <a:blip r:embed="rId8">
            <a:lum bright="40000" contrast="-40000"/>
          </a:blip>
          <a:stretch>
            <a:fillRect/>
          </a:stretch>
        </p:blipFill>
        <p:spPr>
          <a:xfrm>
            <a:off x="2557701" y="5288264"/>
            <a:ext cx="447040" cy="447040"/>
          </a:xfrm>
          <a:prstGeom prst="rect">
            <a:avLst/>
          </a:prstGeom>
        </p:spPr>
      </p:pic>
      <p:pic>
        <p:nvPicPr>
          <p:cNvPr id="133" name="Picture 132">
            <a:extLst>
              <a:ext uri="{FF2B5EF4-FFF2-40B4-BE49-F238E27FC236}">
                <a16:creationId xmlns:a16="http://schemas.microsoft.com/office/drawing/2014/main" id="{AD303DD0-E861-45B6-ACC7-3A60ADF1534B}"/>
              </a:ext>
            </a:extLst>
          </p:cNvPr>
          <p:cNvPicPr>
            <a:picLocks noChangeAspect="1"/>
          </p:cNvPicPr>
          <p:nvPr/>
        </p:nvPicPr>
        <p:blipFill>
          <a:blip r:embed="rId9">
            <a:lum bright="40000" contrast="-40000"/>
          </a:blip>
          <a:stretch>
            <a:fillRect/>
          </a:stretch>
        </p:blipFill>
        <p:spPr>
          <a:xfrm>
            <a:off x="6980933" y="5293538"/>
            <a:ext cx="406400" cy="406400"/>
          </a:xfrm>
          <a:prstGeom prst="rect">
            <a:avLst/>
          </a:prstGeom>
        </p:spPr>
      </p:pic>
      <p:pic>
        <p:nvPicPr>
          <p:cNvPr id="134" name="Picture 133">
            <a:extLst>
              <a:ext uri="{FF2B5EF4-FFF2-40B4-BE49-F238E27FC236}">
                <a16:creationId xmlns:a16="http://schemas.microsoft.com/office/drawing/2014/main" id="{7AA948BE-62A5-4233-B426-410E1732248F}"/>
              </a:ext>
            </a:extLst>
          </p:cNvPr>
          <p:cNvPicPr>
            <a:picLocks noChangeAspect="1"/>
          </p:cNvPicPr>
          <p:nvPr/>
        </p:nvPicPr>
        <p:blipFill>
          <a:blip r:embed="rId10">
            <a:lum bright="40000" contrast="-40000"/>
          </a:blip>
          <a:stretch>
            <a:fillRect/>
          </a:stretch>
        </p:blipFill>
        <p:spPr>
          <a:xfrm>
            <a:off x="654750" y="5296536"/>
            <a:ext cx="406400" cy="406400"/>
          </a:xfrm>
          <a:prstGeom prst="rect">
            <a:avLst/>
          </a:prstGeom>
        </p:spPr>
      </p:pic>
      <p:cxnSp>
        <p:nvCxnSpPr>
          <p:cNvPr id="135" name="Straight Connector 134">
            <a:extLst>
              <a:ext uri="{FF2B5EF4-FFF2-40B4-BE49-F238E27FC236}">
                <a16:creationId xmlns:a16="http://schemas.microsoft.com/office/drawing/2014/main" id="{F2E8934A-2685-471E-A837-DF15C72DA163}"/>
              </a:ext>
            </a:extLst>
          </p:cNvPr>
          <p:cNvCxnSpPr>
            <a:cxnSpLocks/>
          </p:cNvCxnSpPr>
          <p:nvPr/>
        </p:nvCxnSpPr>
        <p:spPr>
          <a:xfrm flipH="1">
            <a:off x="329446" y="5078397"/>
            <a:ext cx="1149686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43C1844-D518-4F15-A296-C7BF5FA20124}"/>
              </a:ext>
            </a:extLst>
          </p:cNvPr>
          <p:cNvSpPr/>
          <p:nvPr/>
        </p:nvSpPr>
        <p:spPr>
          <a:xfrm>
            <a:off x="581063" y="4774191"/>
            <a:ext cx="1802449" cy="341632"/>
          </a:xfrm>
          <a:prstGeom prst="rect">
            <a:avLst/>
          </a:prstGeom>
          <a:solidFill>
            <a:srgbClr val="E8ECED"/>
          </a:solidFill>
        </p:spPr>
        <p:txBody>
          <a:bodyPr wrap="none">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365</a:t>
            </a:r>
          </a:p>
        </p:txBody>
      </p:sp>
      <p:pic>
        <p:nvPicPr>
          <p:cNvPr id="139" name="Picture 138" descr="A close up of a building&#10;&#10;Description automatically generated">
            <a:extLst>
              <a:ext uri="{FF2B5EF4-FFF2-40B4-BE49-F238E27FC236}">
                <a16:creationId xmlns:a16="http://schemas.microsoft.com/office/drawing/2014/main" id="{14C421DA-10A0-4629-957A-D83948671B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9068" y="3959717"/>
            <a:ext cx="778489" cy="675095"/>
          </a:xfrm>
          <a:prstGeom prst="rect">
            <a:avLst/>
          </a:prstGeom>
        </p:spPr>
      </p:pic>
      <p:sp>
        <p:nvSpPr>
          <p:cNvPr id="91" name="TextBox 90">
            <a:extLst>
              <a:ext uri="{FF2B5EF4-FFF2-40B4-BE49-F238E27FC236}">
                <a16:creationId xmlns:a16="http://schemas.microsoft.com/office/drawing/2014/main" id="{B2CEA44A-7BB8-4167-A844-ED38B9514FA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8968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1+#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50" fill="hold"/>
                                        <p:tgtEl>
                                          <p:spTgt spid="6"/>
                                        </p:tgtEl>
                                        <p:attrNameLst>
                                          <p:attrName>ppt_x</p:attrName>
                                        </p:attrNameLst>
                                      </p:cBhvr>
                                      <p:tavLst>
                                        <p:tav tm="0">
                                          <p:val>
                                            <p:strVal val="1+#ppt_w/2"/>
                                          </p:val>
                                        </p:tav>
                                        <p:tav tm="100000">
                                          <p:val>
                                            <p:strVal val="#ppt_x"/>
                                          </p:val>
                                        </p:tav>
                                      </p:tavLst>
                                    </p:anim>
                                    <p:anim calcmode="lin" valueType="num">
                                      <p:cBhvr additive="base">
                                        <p:cTn id="24" dur="7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750" fill="hold"/>
                                        <p:tgtEl>
                                          <p:spTgt spid="18"/>
                                        </p:tgtEl>
                                        <p:attrNameLst>
                                          <p:attrName>ppt_x</p:attrName>
                                        </p:attrNameLst>
                                      </p:cBhvr>
                                      <p:tavLst>
                                        <p:tav tm="0">
                                          <p:val>
                                            <p:strVal val="0-#ppt_w/2"/>
                                          </p:val>
                                        </p:tav>
                                        <p:tav tm="100000">
                                          <p:val>
                                            <p:strVal val="#ppt_x"/>
                                          </p:val>
                                        </p:tav>
                                      </p:tavLst>
                                    </p:anim>
                                    <p:anim calcmode="lin" valueType="num">
                                      <p:cBhvr additive="base">
                                        <p:cTn id="36" dur="75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750" fill="hold"/>
                                        <p:tgtEl>
                                          <p:spTgt spid="83"/>
                                        </p:tgtEl>
                                        <p:attrNameLst>
                                          <p:attrName>ppt_x</p:attrName>
                                        </p:attrNameLst>
                                      </p:cBhvr>
                                      <p:tavLst>
                                        <p:tav tm="0">
                                          <p:val>
                                            <p:strVal val="0-#ppt_w/2"/>
                                          </p:val>
                                        </p:tav>
                                        <p:tav tm="100000">
                                          <p:val>
                                            <p:strVal val="#ppt_x"/>
                                          </p:val>
                                        </p:tav>
                                      </p:tavLst>
                                    </p:anim>
                                    <p:anim calcmode="lin" valueType="num">
                                      <p:cBhvr additive="base">
                                        <p:cTn id="40" dur="750" fill="hold"/>
                                        <p:tgtEl>
                                          <p:spTgt spid="83"/>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750" fill="hold"/>
                                        <p:tgtEl>
                                          <p:spTgt spid="42"/>
                                        </p:tgtEl>
                                        <p:attrNameLst>
                                          <p:attrName>ppt_x</p:attrName>
                                        </p:attrNameLst>
                                      </p:cBhvr>
                                      <p:tavLst>
                                        <p:tav tm="0">
                                          <p:val>
                                            <p:strVal val="0-#ppt_w/2"/>
                                          </p:val>
                                        </p:tav>
                                        <p:tav tm="100000">
                                          <p:val>
                                            <p:strVal val="#ppt_x"/>
                                          </p:val>
                                        </p:tav>
                                      </p:tavLst>
                                    </p:anim>
                                    <p:anim calcmode="lin" valueType="num">
                                      <p:cBhvr additive="base">
                                        <p:cTn id="44" dur="75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750" fill="hold"/>
                                        <p:tgtEl>
                                          <p:spTgt spid="39"/>
                                        </p:tgtEl>
                                        <p:attrNameLst>
                                          <p:attrName>ppt_x</p:attrName>
                                        </p:attrNameLst>
                                      </p:cBhvr>
                                      <p:tavLst>
                                        <p:tav tm="0">
                                          <p:val>
                                            <p:strVal val="0-#ppt_w/2"/>
                                          </p:val>
                                        </p:tav>
                                        <p:tav tm="100000">
                                          <p:val>
                                            <p:strVal val="#ppt_x"/>
                                          </p:val>
                                        </p:tav>
                                      </p:tavLst>
                                    </p:anim>
                                    <p:anim calcmode="lin" valueType="num">
                                      <p:cBhvr additive="base">
                                        <p:cTn id="48" dur="75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750" fill="hold"/>
                                        <p:tgtEl>
                                          <p:spTgt spid="120"/>
                                        </p:tgtEl>
                                        <p:attrNameLst>
                                          <p:attrName>ppt_x</p:attrName>
                                        </p:attrNameLst>
                                      </p:cBhvr>
                                      <p:tavLst>
                                        <p:tav tm="0">
                                          <p:val>
                                            <p:strVal val="0-#ppt_w/2"/>
                                          </p:val>
                                        </p:tav>
                                        <p:tav tm="100000">
                                          <p:val>
                                            <p:strVal val="#ppt_x"/>
                                          </p:val>
                                        </p:tav>
                                      </p:tavLst>
                                    </p:anim>
                                    <p:anim calcmode="lin" valueType="num">
                                      <p:cBhvr additive="base">
                                        <p:cTn id="52" dur="750" fill="hold"/>
                                        <p:tgtEl>
                                          <p:spTgt spid="120"/>
                                        </p:tgtEl>
                                        <p:attrNameLst>
                                          <p:attrName>ppt_y</p:attrName>
                                        </p:attrNameLst>
                                      </p:cBhvr>
                                      <p:tavLst>
                                        <p:tav tm="0">
                                          <p:val>
                                            <p:strVal val="#ppt_y"/>
                                          </p:val>
                                        </p:tav>
                                        <p:tav tm="100000">
                                          <p:val>
                                            <p:strVal val="#ppt_y"/>
                                          </p:val>
                                        </p:tav>
                                      </p:tavLst>
                                    </p:anim>
                                  </p:childTnLst>
                                </p:cTn>
                              </p:par>
                              <p:par>
                                <p:cTn id="53" presetID="2" presetClass="entr" presetSubtype="2" decel="10000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750" fill="hold"/>
                                        <p:tgtEl>
                                          <p:spTgt spid="55"/>
                                        </p:tgtEl>
                                        <p:attrNameLst>
                                          <p:attrName>ppt_x</p:attrName>
                                        </p:attrNameLst>
                                      </p:cBhvr>
                                      <p:tavLst>
                                        <p:tav tm="0">
                                          <p:val>
                                            <p:strVal val="1+#ppt_w/2"/>
                                          </p:val>
                                        </p:tav>
                                        <p:tav tm="100000">
                                          <p:val>
                                            <p:strVal val="#ppt_x"/>
                                          </p:val>
                                        </p:tav>
                                      </p:tavLst>
                                    </p:anim>
                                    <p:anim calcmode="lin" valueType="num">
                                      <p:cBhvr additive="base">
                                        <p:cTn id="56" dur="75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additive="base">
                                        <p:cTn id="59" dur="750" fill="hold"/>
                                        <p:tgtEl>
                                          <p:spTgt spid="74"/>
                                        </p:tgtEl>
                                        <p:attrNameLst>
                                          <p:attrName>ppt_x</p:attrName>
                                        </p:attrNameLst>
                                      </p:cBhvr>
                                      <p:tavLst>
                                        <p:tav tm="0">
                                          <p:val>
                                            <p:strVal val="1+#ppt_w/2"/>
                                          </p:val>
                                        </p:tav>
                                        <p:tav tm="100000">
                                          <p:val>
                                            <p:strVal val="#ppt_x"/>
                                          </p:val>
                                        </p:tav>
                                      </p:tavLst>
                                    </p:anim>
                                    <p:anim calcmode="lin" valueType="num">
                                      <p:cBhvr additive="base">
                                        <p:cTn id="60" dur="750" fill="hold"/>
                                        <p:tgtEl>
                                          <p:spTgt spid="74"/>
                                        </p:tgtEl>
                                        <p:attrNameLst>
                                          <p:attrName>ppt_y</p:attrName>
                                        </p:attrNameLst>
                                      </p:cBhvr>
                                      <p:tavLst>
                                        <p:tav tm="0">
                                          <p:val>
                                            <p:strVal val="#ppt_y"/>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750" fill="hold"/>
                                        <p:tgtEl>
                                          <p:spTgt spid="70"/>
                                        </p:tgtEl>
                                        <p:attrNameLst>
                                          <p:attrName>ppt_x</p:attrName>
                                        </p:attrNameLst>
                                      </p:cBhvr>
                                      <p:tavLst>
                                        <p:tav tm="0">
                                          <p:val>
                                            <p:strVal val="1+#ppt_w/2"/>
                                          </p:val>
                                        </p:tav>
                                        <p:tav tm="100000">
                                          <p:val>
                                            <p:strVal val="#ppt_x"/>
                                          </p:val>
                                        </p:tav>
                                      </p:tavLst>
                                    </p:anim>
                                    <p:anim calcmode="lin" valueType="num">
                                      <p:cBhvr additive="base">
                                        <p:cTn id="64" dur="750" fill="hold"/>
                                        <p:tgtEl>
                                          <p:spTgt spid="70"/>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750" fill="hold"/>
                                        <p:tgtEl>
                                          <p:spTgt spid="48"/>
                                        </p:tgtEl>
                                        <p:attrNameLst>
                                          <p:attrName>ppt_x</p:attrName>
                                        </p:attrNameLst>
                                      </p:cBhvr>
                                      <p:tavLst>
                                        <p:tav tm="0">
                                          <p:val>
                                            <p:strVal val="1+#ppt_w/2"/>
                                          </p:val>
                                        </p:tav>
                                        <p:tav tm="100000">
                                          <p:val>
                                            <p:strVal val="#ppt_x"/>
                                          </p:val>
                                        </p:tav>
                                      </p:tavLst>
                                    </p:anim>
                                    <p:anim calcmode="lin" valueType="num">
                                      <p:cBhvr additive="base">
                                        <p:cTn id="68" dur="750" fill="hold"/>
                                        <p:tgtEl>
                                          <p:spTgt spid="48"/>
                                        </p:tgtEl>
                                        <p:attrNameLst>
                                          <p:attrName>ppt_y</p:attrName>
                                        </p:attrNameLst>
                                      </p:cBhvr>
                                      <p:tavLst>
                                        <p:tav tm="0">
                                          <p:val>
                                            <p:strVal val="#ppt_y"/>
                                          </p:val>
                                        </p:tav>
                                        <p:tav tm="100000">
                                          <p:val>
                                            <p:strVal val="#ppt_y"/>
                                          </p:val>
                                        </p:tav>
                                      </p:tavLst>
                                    </p:anim>
                                  </p:childTnLst>
                                </p:cTn>
                              </p:par>
                              <p:par>
                                <p:cTn id="69" presetID="2" presetClass="entr" presetSubtype="2" decel="10000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750" fill="hold"/>
                                        <p:tgtEl>
                                          <p:spTgt spid="80"/>
                                        </p:tgtEl>
                                        <p:attrNameLst>
                                          <p:attrName>ppt_x</p:attrName>
                                        </p:attrNameLst>
                                      </p:cBhvr>
                                      <p:tavLst>
                                        <p:tav tm="0">
                                          <p:val>
                                            <p:strVal val="1+#ppt_w/2"/>
                                          </p:val>
                                        </p:tav>
                                        <p:tav tm="100000">
                                          <p:val>
                                            <p:strVal val="#ppt_x"/>
                                          </p:val>
                                        </p:tav>
                                      </p:tavLst>
                                    </p:anim>
                                    <p:anim calcmode="lin" valueType="num">
                                      <p:cBhvr additive="base">
                                        <p:cTn id="72" dur="750" fill="hold"/>
                                        <p:tgtEl>
                                          <p:spTgt spid="80"/>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750" fill="hold"/>
                                        <p:tgtEl>
                                          <p:spTgt spid="30"/>
                                        </p:tgtEl>
                                        <p:attrNameLst>
                                          <p:attrName>ppt_x</p:attrName>
                                        </p:attrNameLst>
                                      </p:cBhvr>
                                      <p:tavLst>
                                        <p:tav tm="0">
                                          <p:val>
                                            <p:strVal val="1+#ppt_w/2"/>
                                          </p:val>
                                        </p:tav>
                                        <p:tav tm="100000">
                                          <p:val>
                                            <p:strVal val="#ppt_x"/>
                                          </p:val>
                                        </p:tav>
                                      </p:tavLst>
                                    </p:anim>
                                    <p:anim calcmode="lin" valueType="num">
                                      <p:cBhvr additive="base">
                                        <p:cTn id="76" dur="750" fill="hold"/>
                                        <p:tgtEl>
                                          <p:spTgt spid="3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750" fill="hold"/>
                                        <p:tgtEl>
                                          <p:spTgt spid="5"/>
                                        </p:tgtEl>
                                        <p:attrNameLst>
                                          <p:attrName>ppt_x</p:attrName>
                                        </p:attrNameLst>
                                      </p:cBhvr>
                                      <p:tavLst>
                                        <p:tav tm="0">
                                          <p:val>
                                            <p:strVal val="0-#ppt_w/2"/>
                                          </p:val>
                                        </p:tav>
                                        <p:tav tm="100000">
                                          <p:val>
                                            <p:strVal val="#ppt_x"/>
                                          </p:val>
                                        </p:tav>
                                      </p:tavLst>
                                    </p:anim>
                                    <p:anim calcmode="lin" valueType="num">
                                      <p:cBhvr additive="base">
                                        <p:cTn id="80" dur="75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8" decel="10000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750" fill="hold"/>
                                        <p:tgtEl>
                                          <p:spTgt spid="10"/>
                                        </p:tgtEl>
                                        <p:attrNameLst>
                                          <p:attrName>ppt_x</p:attrName>
                                        </p:attrNameLst>
                                      </p:cBhvr>
                                      <p:tavLst>
                                        <p:tav tm="0">
                                          <p:val>
                                            <p:strVal val="0-#ppt_w/2"/>
                                          </p:val>
                                        </p:tav>
                                        <p:tav tm="100000">
                                          <p:val>
                                            <p:strVal val="#ppt_x"/>
                                          </p:val>
                                        </p:tav>
                                      </p:tavLst>
                                    </p:anim>
                                    <p:anim calcmode="lin" valueType="num">
                                      <p:cBhvr additive="base">
                                        <p:cTn id="84" dur="750" fill="hold"/>
                                        <p:tgtEl>
                                          <p:spTgt spid="10"/>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barn(inVertical)">
                                      <p:cBhvr>
                                        <p:cTn id="87" dur="750"/>
                                        <p:tgtEl>
                                          <p:spTgt spid="125"/>
                                        </p:tgtEl>
                                      </p:cBhvr>
                                    </p:animEffect>
                                  </p:childTnLst>
                                </p:cTn>
                              </p:par>
                            </p:childTnLst>
                          </p:cTn>
                        </p:par>
                        <p:par>
                          <p:cTn id="88" fill="hold">
                            <p:stCondLst>
                              <p:cond delay="750"/>
                            </p:stCondLst>
                            <p:childTnLst>
                              <p:par>
                                <p:cTn id="89" presetID="10" presetClass="entr" presetSubtype="0" fill="hold" nodeType="afterEffect">
                                  <p:stCondLst>
                                    <p:cond delay="500"/>
                                  </p:stCondLst>
                                  <p:childTnLst>
                                    <p:set>
                                      <p:cBhvr>
                                        <p:cTn id="90" dur="1" fill="hold">
                                          <p:stCondLst>
                                            <p:cond delay="0"/>
                                          </p:stCondLst>
                                        </p:cTn>
                                        <p:tgtEl>
                                          <p:spTgt spid="139"/>
                                        </p:tgtEl>
                                        <p:attrNameLst>
                                          <p:attrName>style.visibility</p:attrName>
                                        </p:attrNameLst>
                                      </p:cBhvr>
                                      <p:to>
                                        <p:strVal val="visible"/>
                                      </p:to>
                                    </p:set>
                                    <p:animEffect transition="in" filter="fade">
                                      <p:cBhvr>
                                        <p:cTn id="91" dur="500"/>
                                        <p:tgtEl>
                                          <p:spTgt spid="139"/>
                                        </p:tgtEl>
                                      </p:cBhvr>
                                    </p:animEffect>
                                  </p:childTnLst>
                                </p:cTn>
                              </p:par>
                            </p:childTnLst>
                          </p:cTn>
                        </p:par>
                        <p:par>
                          <p:cTn id="92" fill="hold">
                            <p:stCondLst>
                              <p:cond delay="1750"/>
                            </p:stCondLst>
                            <p:childTnLst>
                              <p:par>
                                <p:cTn id="93" presetID="10" presetClass="entr" presetSubtype="0" fill="hold" grpId="0" nodeType="afterEffect">
                                  <p:stCondLst>
                                    <p:cond delay="50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24</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lstStyle/>
          <a:p>
            <a:r>
              <a:rPr lang="en-US"/>
              <a:t>App Registration –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3459409"/>
          </a:xfrm>
        </p:spPr>
        <p:txBody>
          <a:bodyPr/>
          <a:lstStyle/>
          <a:p>
            <a:r>
              <a:rPr lang="en-US"/>
              <a:t>What Azure AD considers “the app”</a:t>
            </a:r>
          </a:p>
          <a:p>
            <a:endParaRPr lang="en-US"/>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7" name="Picture 6">
            <a:extLst>
              <a:ext uri="{FF2B5EF4-FFF2-40B4-BE49-F238E27FC236}">
                <a16:creationId xmlns:a16="http://schemas.microsoft.com/office/drawing/2014/main" id="{3517DF11-B70A-45E8-9528-9048737E9849}"/>
              </a:ext>
            </a:extLst>
          </p:cNvPr>
          <p:cNvPicPr>
            <a:picLocks noChangeAspect="1"/>
          </p:cNvPicPr>
          <p:nvPr/>
        </p:nvPicPr>
        <p:blipFill>
          <a:blip r:embed="rId3"/>
          <a:stretch>
            <a:fillRect/>
          </a:stretch>
        </p:blipFill>
        <p:spPr>
          <a:xfrm>
            <a:off x="5358518" y="2395331"/>
            <a:ext cx="6833481" cy="3769804"/>
          </a:xfrm>
          <a:prstGeom prst="rect">
            <a:avLst/>
          </a:prstGeom>
        </p:spPr>
      </p:pic>
      <p:sp>
        <p:nvSpPr>
          <p:cNvPr id="4" name="TextBox 3">
            <a:extLst>
              <a:ext uri="{FF2B5EF4-FFF2-40B4-BE49-F238E27FC236}">
                <a16:creationId xmlns:a16="http://schemas.microsoft.com/office/drawing/2014/main" id="{19AE92D5-4E2E-4D52-A5D2-EB6268EB0CB7}"/>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54525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8839E4-D290-4670-9886-858F87683608}"/>
              </a:ext>
            </a:extLst>
          </p:cNvPr>
          <p:cNvSpPr>
            <a:spLocks noGrp="1"/>
          </p:cNvSpPr>
          <p:nvPr>
            <p:ph type="title"/>
          </p:nvPr>
        </p:nvSpPr>
        <p:spPr/>
        <p:txBody>
          <a:bodyPr/>
          <a:lstStyle/>
          <a:p>
            <a:r>
              <a:rPr lang="en-US"/>
              <a:t>Demo application registration</a:t>
            </a:r>
          </a:p>
        </p:txBody>
      </p:sp>
      <p:sp>
        <p:nvSpPr>
          <p:cNvPr id="2" name="TextBox 1">
            <a:extLst>
              <a:ext uri="{FF2B5EF4-FFF2-40B4-BE49-F238E27FC236}">
                <a16:creationId xmlns:a16="http://schemas.microsoft.com/office/drawing/2014/main" id="{F6A9AF6B-AEA8-49D3-8611-B270803B167A}"/>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899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Single Enterprise App – Users come from only one enterprise</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390" y="1434370"/>
            <a:ext cx="11018520" cy="1982081"/>
          </a:xfrm>
        </p:spPr>
        <p:txBody>
          <a:bodyPr/>
          <a:lstStyle/>
          <a:p>
            <a:r>
              <a:rPr lang="en-US"/>
              <a:t>App registered for a specific Azure AD directory</a:t>
            </a:r>
          </a:p>
          <a:p>
            <a:r>
              <a:rPr lang="en-US"/>
              <a:t>	</a:t>
            </a:r>
            <a:r>
              <a:rPr lang="en-US" b="1" i="1"/>
              <a:t>Single-tenant</a:t>
            </a:r>
          </a:p>
          <a:p>
            <a:r>
              <a:rPr lang="en-US"/>
              <a:t>Registered with Azure Portal, script, automation provided by developer</a:t>
            </a:r>
          </a:p>
          <a:p>
            <a:r>
              <a:rPr lang="en-US"/>
              <a:t>Admins decide who can register apps in their tenant</a:t>
            </a:r>
          </a:p>
        </p:txBody>
      </p:sp>
      <p:grpSp>
        <p:nvGrpSpPr>
          <p:cNvPr id="10" name="Group 9">
            <a:extLst>
              <a:ext uri="{FF2B5EF4-FFF2-40B4-BE49-F238E27FC236}">
                <a16:creationId xmlns:a16="http://schemas.microsoft.com/office/drawing/2014/main" id="{81EC2495-9C16-435D-9664-1F9F9FD91611}"/>
              </a:ext>
            </a:extLst>
          </p:cNvPr>
          <p:cNvGrpSpPr/>
          <p:nvPr/>
        </p:nvGrpSpPr>
        <p:grpSpPr>
          <a:xfrm>
            <a:off x="3576432" y="3691081"/>
            <a:ext cx="4521199" cy="3086100"/>
            <a:chOff x="6938468" y="3672609"/>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309269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a:gradFill>
                  <a:gsLst>
                    <a:gs pos="2917">
                      <a:schemeClr val="tx1"/>
                    </a:gs>
                    <a:gs pos="30000">
                      <a:schemeClr val="tx1"/>
                    </a:gs>
                  </a:gsLst>
                  <a:lin ang="5400000" scaled="0"/>
                </a:gradFill>
              </a:rPr>
              <a:t>Registering the app is not enough</a:t>
            </a:r>
            <a:endParaRPr lang="en-US"/>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8263" y="1242631"/>
            <a:ext cx="11018520" cy="3533275"/>
          </a:xfrm>
        </p:spPr>
        <p:txBody>
          <a:bodyPr/>
          <a:lstStyle/>
          <a:p>
            <a:r>
              <a:rPr lang="en-US"/>
              <a:t>Need:</a:t>
            </a:r>
          </a:p>
          <a:p>
            <a:r>
              <a:rPr lang="en-US"/>
              <a:t>	User and group application and role assignments</a:t>
            </a:r>
          </a:p>
          <a:p>
            <a:r>
              <a:rPr lang="en-US"/>
              <a:t>	Permissions granted to the application</a:t>
            </a:r>
          </a:p>
          <a:p>
            <a:r>
              <a:rPr lang="en-US"/>
              <a:t>	Policies including conditional access policy</a:t>
            </a:r>
          </a:p>
          <a:p>
            <a:r>
              <a:rPr lang="en-US"/>
              <a:t>	Alternate local settings for an application</a:t>
            </a:r>
          </a:p>
          <a:p>
            <a:r>
              <a:rPr lang="en-US"/>
              <a:t>Enterprise App</a:t>
            </a:r>
          </a:p>
          <a:p>
            <a:r>
              <a:rPr lang="en-US"/>
              <a:t>	</a:t>
            </a:r>
            <a:r>
              <a:rPr lang="en-US" i="1"/>
              <a:t>Service Principal</a:t>
            </a:r>
          </a:p>
        </p:txBody>
      </p:sp>
      <p:grpSp>
        <p:nvGrpSpPr>
          <p:cNvPr id="23" name="Group 22">
            <a:extLst>
              <a:ext uri="{FF2B5EF4-FFF2-40B4-BE49-F238E27FC236}">
                <a16:creationId xmlns:a16="http://schemas.microsoft.com/office/drawing/2014/main" id="{ADA38B69-E072-491D-852E-5BB9D7E65476}"/>
              </a:ext>
            </a:extLst>
          </p:cNvPr>
          <p:cNvGrpSpPr/>
          <p:nvPr/>
        </p:nvGrpSpPr>
        <p:grpSpPr>
          <a:xfrm>
            <a:off x="6495123" y="3672608"/>
            <a:ext cx="4521199" cy="3086100"/>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4" name="TextBox 3">
            <a:extLst>
              <a:ext uri="{FF2B5EF4-FFF2-40B4-BE49-F238E27FC236}">
                <a16:creationId xmlns:a16="http://schemas.microsoft.com/office/drawing/2014/main" id="{30E9FB95-532E-421D-9B60-02FCEA71C1ED}"/>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28</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a:t>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8263" y="1242631"/>
            <a:ext cx="11018520" cy="2930033"/>
          </a:xfrm>
        </p:spPr>
        <p:txBody>
          <a:bodyPr/>
          <a:lstStyle/>
          <a:p>
            <a:r>
              <a:rPr lang="en-US"/>
              <a:t>App registered for use in any Azure Directory or any Azure AD and personal Microsoft accounts (e.g. Skype, Xbox, Outlook.com)</a:t>
            </a:r>
          </a:p>
          <a:p>
            <a:r>
              <a:rPr lang="en-US"/>
              <a:t>	</a:t>
            </a:r>
            <a:r>
              <a:rPr lang="en-US" b="1" i="1"/>
              <a:t>Multi-tenant</a:t>
            </a:r>
          </a:p>
          <a:p>
            <a:r>
              <a:rPr lang="en-US"/>
              <a:t>Registered in its “Home” directory (same process as single-tenant)</a:t>
            </a:r>
          </a:p>
          <a:p>
            <a:r>
              <a:rPr lang="en-US"/>
              <a:t>Admins decide who can consent to apps in their tenant</a:t>
            </a:r>
          </a:p>
          <a:p>
            <a:endParaRPr lang="en-US" i="1"/>
          </a:p>
        </p:txBody>
      </p:sp>
      <p:grpSp>
        <p:nvGrpSpPr>
          <p:cNvPr id="23" name="Group 22">
            <a:extLst>
              <a:ext uri="{FF2B5EF4-FFF2-40B4-BE49-F238E27FC236}">
                <a16:creationId xmlns:a16="http://schemas.microsoft.com/office/drawing/2014/main" id="{ADA38B69-E072-491D-852E-5BB9D7E65476}"/>
              </a:ext>
            </a:extLst>
          </p:cNvPr>
          <p:cNvGrpSpPr/>
          <p:nvPr/>
        </p:nvGrpSpPr>
        <p:grpSpPr>
          <a:xfrm>
            <a:off x="6495123" y="3672608"/>
            <a:ext cx="4521199" cy="3086100"/>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29</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8682D-EDCC-4CC6-ADD8-4D204BD7B6E3}"/>
              </a:ext>
            </a:extLst>
          </p:cNvPr>
          <p:cNvSpPr>
            <a:spLocks noGrp="1"/>
          </p:cNvSpPr>
          <p:nvPr>
            <p:ph type="title"/>
          </p:nvPr>
        </p:nvSpPr>
        <p:spPr>
          <a:xfrm>
            <a:off x="214184" y="457200"/>
            <a:ext cx="11837773" cy="553998"/>
          </a:xfrm>
        </p:spPr>
        <p:txBody>
          <a:bodyPr/>
          <a:lstStyle/>
          <a:p>
            <a:r>
              <a:rPr lang="en-US"/>
              <a:t>What Microsoft identity platform does for developers</a:t>
            </a:r>
          </a:p>
        </p:txBody>
      </p:sp>
      <p:sp>
        <p:nvSpPr>
          <p:cNvPr id="6" name="Text Placeholder 5">
            <a:extLst>
              <a:ext uri="{FF2B5EF4-FFF2-40B4-BE49-F238E27FC236}">
                <a16:creationId xmlns:a16="http://schemas.microsoft.com/office/drawing/2014/main" id="{871B7A6B-0C50-4BB1-96B9-B225F12627C8}"/>
              </a:ext>
            </a:extLst>
          </p:cNvPr>
          <p:cNvSpPr>
            <a:spLocks noGrp="1"/>
          </p:cNvSpPr>
          <p:nvPr>
            <p:ph type="body" sz="quarter" idx="10"/>
          </p:nvPr>
        </p:nvSpPr>
        <p:spPr>
          <a:xfrm>
            <a:off x="584200" y="1435497"/>
            <a:ext cx="11018520" cy="4702826"/>
          </a:xfrm>
        </p:spPr>
        <p:txBody>
          <a:bodyPr/>
          <a:lstStyle/>
          <a:p>
            <a:r>
              <a:rPr lang="en-US"/>
              <a:t>Authenticates users</a:t>
            </a:r>
          </a:p>
          <a:p>
            <a:pPr lvl="1"/>
            <a:r>
              <a:rPr lang="en-US" err="1"/>
              <a:t>UserID</a:t>
            </a:r>
            <a:r>
              <a:rPr lang="en-US"/>
              <a:t> and Password, MFA, </a:t>
            </a:r>
            <a:r>
              <a:rPr lang="en-US" err="1"/>
              <a:t>Passwordless</a:t>
            </a:r>
            <a:r>
              <a:rPr lang="en-US"/>
              <a:t> </a:t>
            </a:r>
          </a:p>
          <a:p>
            <a:r>
              <a:rPr lang="en-US"/>
              <a:t>Authorizes applications to access resources</a:t>
            </a:r>
          </a:p>
          <a:p>
            <a:r>
              <a:rPr lang="en-US"/>
              <a:t>Robust directory data with Microsoft Graph </a:t>
            </a:r>
          </a:p>
          <a:p>
            <a:pPr lvl="1"/>
            <a:r>
              <a:rPr lang="en-US"/>
              <a:t>Access to the data that drives productivity across Microsoft 365</a:t>
            </a:r>
          </a:p>
          <a:p>
            <a:r>
              <a:rPr lang="en-US"/>
              <a:t>Provision users to the app</a:t>
            </a:r>
          </a:p>
          <a:p>
            <a:r>
              <a:rPr lang="en-US"/>
              <a:t>Verifies app publishers</a:t>
            </a:r>
          </a:p>
          <a:p>
            <a:endParaRPr lang="en-US"/>
          </a:p>
          <a:p>
            <a:r>
              <a:rPr lang="en-US"/>
              <a:t>Developers delegate Identity and Access Management to Microsoft Identity</a:t>
            </a:r>
          </a:p>
        </p:txBody>
      </p:sp>
    </p:spTree>
    <p:extLst>
      <p:ext uri="{BB962C8B-B14F-4D97-AF65-F5344CB8AC3E}">
        <p14:creationId xmlns:p14="http://schemas.microsoft.com/office/powerpoint/2010/main" val="3253541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a:t>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8263" y="1242631"/>
            <a:ext cx="11018520" cy="2930033"/>
          </a:xfrm>
        </p:spPr>
        <p:txBody>
          <a:bodyPr/>
          <a:lstStyle/>
          <a:p>
            <a:r>
              <a:rPr lang="en-US"/>
              <a:t>App registered for use in any Azure Directory or any Azure AD and personal Microsoft accounts (e.g. Skype, Xbox, Outlook.com)</a:t>
            </a:r>
          </a:p>
          <a:p>
            <a:r>
              <a:rPr lang="en-US"/>
              <a:t>	</a:t>
            </a:r>
            <a:r>
              <a:rPr lang="en-US" b="1" i="1"/>
              <a:t>Multi-tenant</a:t>
            </a:r>
          </a:p>
          <a:p>
            <a:r>
              <a:rPr lang="en-US"/>
              <a:t>Registered in its “Home” directory (same process as single-tenant)</a:t>
            </a:r>
          </a:p>
          <a:p>
            <a:r>
              <a:rPr lang="en-US"/>
              <a:t>Admins decide who can consent to apps in their tenant</a:t>
            </a:r>
          </a:p>
          <a:p>
            <a:endParaRPr lang="en-US" i="1"/>
          </a:p>
        </p:txBody>
      </p:sp>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grpSp>
        <p:nvGrpSpPr>
          <p:cNvPr id="13" name="Group 12">
            <a:extLst>
              <a:ext uri="{FF2B5EF4-FFF2-40B4-BE49-F238E27FC236}">
                <a16:creationId xmlns:a16="http://schemas.microsoft.com/office/drawing/2014/main" id="{9525F94E-72E6-4E5B-816D-DC040217AC57}"/>
              </a:ext>
            </a:extLst>
          </p:cNvPr>
          <p:cNvGrpSpPr/>
          <p:nvPr/>
        </p:nvGrpSpPr>
        <p:grpSpPr>
          <a:xfrm>
            <a:off x="1196142" y="3672608"/>
            <a:ext cx="4521199" cy="3086100"/>
            <a:chOff x="6938468" y="3672609"/>
            <a:chExt cx="4521199" cy="3086100"/>
          </a:xfrm>
        </p:grpSpPr>
        <p:grpSp>
          <p:nvGrpSpPr>
            <p:cNvPr id="14" name="Group 13">
              <a:extLst>
                <a:ext uri="{FF2B5EF4-FFF2-40B4-BE49-F238E27FC236}">
                  <a16:creationId xmlns:a16="http://schemas.microsoft.com/office/drawing/2014/main" id="{AE05DFCF-A321-4FB0-8B8E-3FBAAEEE272D}"/>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4614E3FE-E898-4D36-81F1-99074A8CD29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D7570054-F3E2-48C8-AF3B-393C407A9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Browser_4" title="Icon of a website or an app window">
              <a:extLst>
                <a:ext uri="{FF2B5EF4-FFF2-40B4-BE49-F238E27FC236}">
                  <a16:creationId xmlns:a16="http://schemas.microsoft.com/office/drawing/2014/main" id="{BE0BAF04-A93C-46E6-A3ED-2FAC151D0B31}"/>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FC379C3A-6F27-4556-B89C-DABCB67EBE78}"/>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cxnSp>
        <p:nvCxnSpPr>
          <p:cNvPr id="20" name="Straight Arrow Connector 19">
            <a:extLst>
              <a:ext uri="{FF2B5EF4-FFF2-40B4-BE49-F238E27FC236}">
                <a16:creationId xmlns:a16="http://schemas.microsoft.com/office/drawing/2014/main" id="{3C9F3150-FF31-45EA-9EBE-9120EB67ADCD}"/>
              </a:ext>
            </a:extLst>
          </p:cNvPr>
          <p:cNvCxnSpPr>
            <a:cxnSpLocks/>
          </p:cNvCxnSpPr>
          <p:nvPr/>
        </p:nvCxnSpPr>
        <p:spPr>
          <a:xfrm>
            <a:off x="2641882" y="5975832"/>
            <a:ext cx="72374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Network">
            <a:extLst>
              <a:ext uri="{FF2B5EF4-FFF2-40B4-BE49-F238E27FC236}">
                <a16:creationId xmlns:a16="http://schemas.microsoft.com/office/drawing/2014/main" id="{78C1A037-DFE9-454B-A2BE-860D57C4A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6361" y="5605695"/>
            <a:ext cx="688219" cy="688219"/>
          </a:xfrm>
          <a:prstGeom prst="rect">
            <a:avLst/>
          </a:prstGeom>
        </p:spPr>
      </p:pic>
      <p:sp>
        <p:nvSpPr>
          <p:cNvPr id="30" name="TextBox 29">
            <a:extLst>
              <a:ext uri="{FF2B5EF4-FFF2-40B4-BE49-F238E27FC236}">
                <a16:creationId xmlns:a16="http://schemas.microsoft.com/office/drawing/2014/main" id="{56ECBAB3-FFFA-4D5F-810B-1607CA215DD6}"/>
              </a:ext>
            </a:extLst>
          </p:cNvPr>
          <p:cNvSpPr txBox="1"/>
          <p:nvPr/>
        </p:nvSpPr>
        <p:spPr>
          <a:xfrm>
            <a:off x="4465944"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4" name="TextBox 3">
            <a:extLst>
              <a:ext uri="{FF2B5EF4-FFF2-40B4-BE49-F238E27FC236}">
                <a16:creationId xmlns:a16="http://schemas.microsoft.com/office/drawing/2014/main" id="{578867F7-9C86-44F6-BC17-C96DA8607BA0}"/>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30</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1921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a:t>Demo Enterprise Application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31</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59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pPr marL="0" indent="0">
              <a:buNone/>
            </a:pPr>
            <a:r>
              <a:rPr lang="en-US" dirty="0">
                <a:latin typeface="Segoe UI Semilight"/>
                <a:cs typeface="Segoe UI Semilight"/>
              </a:rPr>
              <a:t>For Labs and Exercises please refer to the link below -</a:t>
            </a:r>
            <a:endParaRPr lang="en-US"/>
          </a:p>
          <a:p>
            <a:endParaRPr lang="en-US" dirty="0"/>
          </a:p>
          <a:p>
            <a:pPr marL="0" indent="0">
              <a:buNone/>
            </a:pPr>
            <a:r>
              <a:rPr lang="en-US" dirty="0">
                <a:solidFill>
                  <a:srgbClr val="6EAC1C"/>
                </a:solidFill>
                <a:hlinkClick r:id="rId2"/>
              </a:rPr>
              <a:t>Getting Started with Microsoft Identity - Learn | Microsoft Docs</a:t>
            </a:r>
            <a:endParaRPr lang="en-US" dirty="0"/>
          </a:p>
        </p:txBody>
      </p:sp>
    </p:spTree>
    <p:extLst>
      <p:ext uri="{BB962C8B-B14F-4D97-AF65-F5344CB8AC3E}">
        <p14:creationId xmlns:p14="http://schemas.microsoft.com/office/powerpoint/2010/main" val="3519527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34</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98CD-70BC-4C42-AE12-559545D07290}"/>
              </a:ext>
            </a:extLst>
          </p:cNvPr>
          <p:cNvSpPr>
            <a:spLocks noGrp="1"/>
          </p:cNvSpPr>
          <p:nvPr>
            <p:ph type="title"/>
          </p:nvPr>
        </p:nvSpPr>
        <p:spPr/>
        <p:txBody>
          <a:bodyPr/>
          <a:lstStyle/>
          <a:p>
            <a:r>
              <a:rPr lang="en-US"/>
              <a:t>What Microsoft Identity does</a:t>
            </a:r>
          </a:p>
        </p:txBody>
      </p:sp>
      <p:sp>
        <p:nvSpPr>
          <p:cNvPr id="3" name="Text Placeholder 2">
            <a:extLst>
              <a:ext uri="{FF2B5EF4-FFF2-40B4-BE49-F238E27FC236}">
                <a16:creationId xmlns:a16="http://schemas.microsoft.com/office/drawing/2014/main" id="{73A87BC6-10DE-49D7-A1D5-E507FDA5C1C7}"/>
              </a:ext>
            </a:extLst>
          </p:cNvPr>
          <p:cNvSpPr>
            <a:spLocks noGrp="1"/>
          </p:cNvSpPr>
          <p:nvPr>
            <p:ph type="body" sz="quarter" idx="10"/>
          </p:nvPr>
        </p:nvSpPr>
        <p:spPr>
          <a:xfrm>
            <a:off x="584200" y="1084626"/>
            <a:ext cx="11018520" cy="4825937"/>
          </a:xfrm>
        </p:spPr>
        <p:txBody>
          <a:bodyPr/>
          <a:lstStyle/>
          <a:p>
            <a:r>
              <a:rPr lang="en-US"/>
              <a:t>Frictionless user experience through single sign-on (SSO)</a:t>
            </a:r>
          </a:p>
          <a:p>
            <a:r>
              <a:rPr lang="en-US"/>
              <a:t>Automated provisioning workflows to reduce IT costs</a:t>
            </a:r>
          </a:p>
          <a:p>
            <a:r>
              <a:rPr lang="en-US"/>
              <a:t>Real-time machine learning guards against use of leaked or stolen credentials and blocks suspicious login attempts</a:t>
            </a:r>
          </a:p>
          <a:p>
            <a:r>
              <a:rPr lang="en-US"/>
              <a:t>Identity governance controls access to apps and data for all users, including privileged users, across hybrid environments</a:t>
            </a:r>
          </a:p>
          <a:p>
            <a:r>
              <a:rPr lang="en-US"/>
              <a:t>And much more….</a:t>
            </a:r>
          </a:p>
          <a:p>
            <a:endParaRPr lang="en-US"/>
          </a:p>
          <a:p>
            <a:r>
              <a:rPr lang="en-US"/>
              <a:t>Ability to enforce strong risk-based access policies with identity protection and Conditional Access</a:t>
            </a:r>
          </a:p>
        </p:txBody>
      </p:sp>
    </p:spTree>
    <p:extLst>
      <p:ext uri="{BB962C8B-B14F-4D97-AF65-F5344CB8AC3E}">
        <p14:creationId xmlns:p14="http://schemas.microsoft.com/office/powerpoint/2010/main" val="1184039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657FC-6974-495A-A367-810A54DC75A8}"/>
              </a:ext>
            </a:extLst>
          </p:cNvPr>
          <p:cNvSpPr>
            <a:spLocks noGrp="1"/>
          </p:cNvSpPr>
          <p:nvPr>
            <p:ph type="title"/>
          </p:nvPr>
        </p:nvSpPr>
        <p:spPr/>
        <p:txBody>
          <a:bodyPr/>
          <a:lstStyle/>
          <a:p>
            <a:pPr algn="ctr"/>
            <a:r>
              <a:rPr lang="en-US"/>
              <a:t>Conditional Access + Identity Protection</a:t>
            </a:r>
          </a:p>
        </p:txBody>
      </p:sp>
      <p:sp>
        <p:nvSpPr>
          <p:cNvPr id="328" name="Freeform: Shape 327">
            <a:extLst>
              <a:ext uri="{FF2B5EF4-FFF2-40B4-BE49-F238E27FC236}">
                <a16:creationId xmlns:a16="http://schemas.microsoft.com/office/drawing/2014/main" id="{A41A005A-0222-4845-A733-1CB63B4EA60C}"/>
              </a:ext>
            </a:extLst>
          </p:cNvPr>
          <p:cNvSpPr/>
          <p:nvPr/>
        </p:nvSpPr>
        <p:spPr bwMode="auto">
          <a:xfrm>
            <a:off x="6246355" y="1850312"/>
            <a:ext cx="4689415" cy="4267319"/>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B2CFC5A9-80DD-4A54-BDDD-7152ADFD36DF}"/>
              </a:ext>
            </a:extLst>
          </p:cNvPr>
          <p:cNvSpPr/>
          <p:nvPr/>
        </p:nvSpPr>
        <p:spPr bwMode="auto">
          <a:xfrm rot="17609820">
            <a:off x="2574373" y="755217"/>
            <a:ext cx="899749" cy="306071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0900D33C-664C-46C0-B470-93CEA4AE55E0}"/>
              </a:ext>
            </a:extLst>
          </p:cNvPr>
          <p:cNvSpPr/>
          <p:nvPr/>
        </p:nvSpPr>
        <p:spPr bwMode="auto">
          <a:xfrm rot="16877039">
            <a:off x="2337091" y="2233873"/>
            <a:ext cx="1131847" cy="2408296"/>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A68C27CC-37C9-4E66-A6D5-08AFAEDAF6C8}"/>
              </a:ext>
            </a:extLst>
          </p:cNvPr>
          <p:cNvSpPr/>
          <p:nvPr/>
        </p:nvSpPr>
        <p:spPr bwMode="auto">
          <a:xfrm rot="15286219">
            <a:off x="2680915" y="4316829"/>
            <a:ext cx="764566" cy="2730875"/>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633A9C34-65DE-4F67-BBC2-AECCF279B8DA}"/>
              </a:ext>
            </a:extLst>
          </p:cNvPr>
          <p:cNvSpPr/>
          <p:nvPr/>
        </p:nvSpPr>
        <p:spPr bwMode="auto">
          <a:xfrm rot="15299248">
            <a:off x="2483088" y="3579911"/>
            <a:ext cx="780710" cy="2432891"/>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33" name="Controls: Allow Block access">
            <a:extLst>
              <a:ext uri="{FF2B5EF4-FFF2-40B4-BE49-F238E27FC236}">
                <a16:creationId xmlns:a16="http://schemas.microsoft.com/office/drawing/2014/main" id="{712CD9C4-6465-4B4D-86B0-9B86A7E65196}"/>
              </a:ext>
            </a:extLst>
          </p:cNvPr>
          <p:cNvGrpSpPr/>
          <p:nvPr/>
        </p:nvGrpSpPr>
        <p:grpSpPr>
          <a:xfrm>
            <a:off x="7072613" y="2385848"/>
            <a:ext cx="668738" cy="668738"/>
            <a:chOff x="8344162" y="668091"/>
            <a:chExt cx="878803" cy="878803"/>
          </a:xfrm>
        </p:grpSpPr>
        <p:grpSp>
          <p:nvGrpSpPr>
            <p:cNvPr id="334" name="Controls: Allow access">
              <a:extLst>
                <a:ext uri="{FF2B5EF4-FFF2-40B4-BE49-F238E27FC236}">
                  <a16:creationId xmlns:a16="http://schemas.microsoft.com/office/drawing/2014/main" id="{FA6B06FD-C84F-4E9C-B0D5-F94E76394A53}"/>
                </a:ext>
              </a:extLst>
            </p:cNvPr>
            <p:cNvGrpSpPr/>
            <p:nvPr/>
          </p:nvGrpSpPr>
          <p:grpSpPr>
            <a:xfrm>
              <a:off x="8344162" y="668091"/>
              <a:ext cx="878803" cy="878803"/>
              <a:chOff x="6184395" y="1273877"/>
              <a:chExt cx="896425" cy="896425"/>
            </a:xfrm>
          </p:grpSpPr>
          <p:grpSp>
            <p:nvGrpSpPr>
              <p:cNvPr id="336" name="Group 335">
                <a:extLst>
                  <a:ext uri="{FF2B5EF4-FFF2-40B4-BE49-F238E27FC236}">
                    <a16:creationId xmlns:a16="http://schemas.microsoft.com/office/drawing/2014/main" id="{19906FD3-A97B-4FB3-9204-4AFD4E6F91A3}"/>
                  </a:ext>
                </a:extLst>
              </p:cNvPr>
              <p:cNvGrpSpPr/>
              <p:nvPr/>
            </p:nvGrpSpPr>
            <p:grpSpPr>
              <a:xfrm>
                <a:off x="6184395" y="1273877"/>
                <a:ext cx="896425" cy="896425"/>
                <a:chOff x="8603515" y="2504434"/>
                <a:chExt cx="1600200" cy="1600200"/>
              </a:xfrm>
            </p:grpSpPr>
            <p:sp>
              <p:nvSpPr>
                <p:cNvPr id="338" name="Oval 337">
                  <a:extLst>
                    <a:ext uri="{FF2B5EF4-FFF2-40B4-BE49-F238E27FC236}">
                      <a16:creationId xmlns:a16="http://schemas.microsoft.com/office/drawing/2014/main" id="{0DCDACF3-3F25-40B9-8816-77F1F49701BD}"/>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Circle: Hollow 338">
                  <a:extLst>
                    <a:ext uri="{FF2B5EF4-FFF2-40B4-BE49-F238E27FC236}">
                      <a16:creationId xmlns:a16="http://schemas.microsoft.com/office/drawing/2014/main" id="{B10AA82D-8AA3-4088-805F-5D0EABE38153}"/>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7" name="Freeform: Shape 336">
                <a:extLst>
                  <a:ext uri="{FF2B5EF4-FFF2-40B4-BE49-F238E27FC236}">
                    <a16:creationId xmlns:a16="http://schemas.microsoft.com/office/drawing/2014/main" id="{5FFEDE99-9CE9-48D3-91AC-CE90EE873487}"/>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5" name="Freeform: Shape 334">
              <a:extLst>
                <a:ext uri="{FF2B5EF4-FFF2-40B4-BE49-F238E27FC236}">
                  <a16:creationId xmlns:a16="http://schemas.microsoft.com/office/drawing/2014/main" id="{9BBD521E-C771-443B-A404-709A38AAC994}"/>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0" name="Group 339">
            <a:extLst>
              <a:ext uri="{FF2B5EF4-FFF2-40B4-BE49-F238E27FC236}">
                <a16:creationId xmlns:a16="http://schemas.microsoft.com/office/drawing/2014/main" id="{470EEA04-D99F-4F73-99FC-A96407AD4BB5}"/>
              </a:ext>
            </a:extLst>
          </p:cNvPr>
          <p:cNvGrpSpPr/>
          <p:nvPr/>
        </p:nvGrpSpPr>
        <p:grpSpPr>
          <a:xfrm>
            <a:off x="655555" y="4584832"/>
            <a:ext cx="1234440" cy="928719"/>
            <a:chOff x="227451" y="4117110"/>
            <a:chExt cx="1371600" cy="1031910"/>
          </a:xfrm>
        </p:grpSpPr>
        <p:sp>
          <p:nvSpPr>
            <p:cNvPr id="341" name="Rectangle 340">
              <a:extLst>
                <a:ext uri="{FF2B5EF4-FFF2-40B4-BE49-F238E27FC236}">
                  <a16:creationId xmlns:a16="http://schemas.microsoft.com/office/drawing/2014/main" id="{96B19B23-91A3-471E-A739-F163FF5472F3}"/>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42" name="TextBox 341">
              <a:extLst>
                <a:ext uri="{FF2B5EF4-FFF2-40B4-BE49-F238E27FC236}">
                  <a16:creationId xmlns:a16="http://schemas.microsoft.com/office/drawing/2014/main" id="{31E5D685-6FA4-48C2-A5B0-2224BCBF18F4}"/>
                </a:ext>
              </a:extLst>
            </p:cNvPr>
            <p:cNvSpPr txBox="1"/>
            <p:nvPr/>
          </p:nvSpPr>
          <p:spPr>
            <a:xfrm>
              <a:off x="601154" y="4695003"/>
              <a:ext cx="672051" cy="304642"/>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Corporate</a:t>
              </a:r>
              <a:b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Network</a:t>
              </a:r>
            </a:p>
          </p:txBody>
        </p:sp>
        <p:sp>
          <p:nvSpPr>
            <p:cNvPr id="343" name="TextBox 342">
              <a:extLst>
                <a:ext uri="{FF2B5EF4-FFF2-40B4-BE49-F238E27FC236}">
                  <a16:creationId xmlns:a16="http://schemas.microsoft.com/office/drawing/2014/main" id="{B78299C2-70FB-4D69-9072-9E6CAE37DDA6}"/>
                </a:ext>
              </a:extLst>
            </p:cNvPr>
            <p:cNvSpPr txBox="1"/>
            <p:nvPr/>
          </p:nvSpPr>
          <p:spPr>
            <a:xfrm>
              <a:off x="601154" y="4298641"/>
              <a:ext cx="851230" cy="152321"/>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Geo-location</a:t>
              </a:r>
            </a:p>
          </p:txBody>
        </p:sp>
        <p:sp>
          <p:nvSpPr>
            <p:cNvPr id="344" name="globe_4">
              <a:extLst>
                <a:ext uri="{FF2B5EF4-FFF2-40B4-BE49-F238E27FC236}">
                  <a16:creationId xmlns:a16="http://schemas.microsoft.com/office/drawing/2014/main" id="{69D4921A-BBF0-4A7D-B16C-EBA5B81910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667" tIns="40333" rIns="80667" bIns="40333" numCol="1" anchor="t" anchorCtr="0" compatLnSpc="1">
              <a:prstTxWarp prst="textNoShape">
                <a:avLst/>
              </a:prstTxWarp>
            </a:bodyPr>
            <a:lstStyle/>
            <a:p>
              <a:pPr marL="0" marR="0" lvl="0" indent="0" algn="l" defTabSz="822725" rtl="0" eaLnBrk="1" fontAlgn="auto" latinLnBrk="0" hangingPunct="1">
                <a:lnSpc>
                  <a:spcPct val="100000"/>
                </a:lnSpc>
                <a:spcBef>
                  <a:spcPts val="0"/>
                </a:spcBef>
                <a:spcAft>
                  <a:spcPts val="0"/>
                </a:spcAft>
                <a:buClrTx/>
                <a:buSzTx/>
                <a:buFontTx/>
                <a:buNone/>
                <a:tabLst/>
                <a:defRPr/>
              </a:pPr>
              <a:endParaRPr kumimoji="0" lang="en-US" sz="7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345" name="Picture 344" descr="A drawing of a cartoon character&#10;&#10;Description generated with high confidence">
              <a:extLst>
                <a:ext uri="{FF2B5EF4-FFF2-40B4-BE49-F238E27FC236}">
                  <a16:creationId xmlns:a16="http://schemas.microsoft.com/office/drawing/2014/main" id="{9AAD64A8-6DC7-43DC-9779-C418AB9173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346" name="Group 345">
            <a:extLst>
              <a:ext uri="{FF2B5EF4-FFF2-40B4-BE49-F238E27FC236}">
                <a16:creationId xmlns:a16="http://schemas.microsoft.com/office/drawing/2014/main" id="{2ABE72A2-251B-4F8E-8E63-27B1235566B4}"/>
              </a:ext>
            </a:extLst>
          </p:cNvPr>
          <p:cNvGrpSpPr/>
          <p:nvPr/>
        </p:nvGrpSpPr>
        <p:grpSpPr>
          <a:xfrm>
            <a:off x="9623827" y="3467185"/>
            <a:ext cx="1440180" cy="1410730"/>
            <a:chOff x="10192198" y="2810690"/>
            <a:chExt cx="1600200" cy="1567477"/>
          </a:xfrm>
        </p:grpSpPr>
        <p:sp>
          <p:nvSpPr>
            <p:cNvPr id="347" name="Freeform 38">
              <a:extLst>
                <a:ext uri="{FF2B5EF4-FFF2-40B4-BE49-F238E27FC236}">
                  <a16:creationId xmlns:a16="http://schemas.microsoft.com/office/drawing/2014/main" id="{103B993F-E803-4A2E-AE5D-2B869A74567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marL="0" marR="0" lvl="0" indent="0" algn="l" defTabSz="82264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348" name="Rectangle 347">
              <a:extLst>
                <a:ext uri="{FF2B5EF4-FFF2-40B4-BE49-F238E27FC236}">
                  <a16:creationId xmlns:a16="http://schemas.microsoft.com/office/drawing/2014/main" id="{5FD80FCC-9868-4BA4-B261-8C045779ABB6}"/>
                </a:ext>
              </a:extLst>
            </p:cNvPr>
            <p:cNvSpPr/>
            <p:nvPr/>
          </p:nvSpPr>
          <p:spPr>
            <a:xfrm>
              <a:off x="10192198" y="3783133"/>
              <a:ext cx="1600200" cy="595034"/>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6" name="Group 385">
            <a:extLst>
              <a:ext uri="{FF2B5EF4-FFF2-40B4-BE49-F238E27FC236}">
                <a16:creationId xmlns:a16="http://schemas.microsoft.com/office/drawing/2014/main" id="{24A6E8F9-0442-481F-80AF-7069380A405F}"/>
              </a:ext>
            </a:extLst>
          </p:cNvPr>
          <p:cNvGrpSpPr/>
          <p:nvPr/>
        </p:nvGrpSpPr>
        <p:grpSpPr>
          <a:xfrm>
            <a:off x="9259056" y="3165029"/>
            <a:ext cx="912019" cy="753023"/>
            <a:chOff x="9786897" y="2615538"/>
            <a:chExt cx="1013354" cy="836692"/>
          </a:xfrm>
        </p:grpSpPr>
        <p:sp>
          <p:nvSpPr>
            <p:cNvPr id="387" name="Rectangle 386">
              <a:extLst>
                <a:ext uri="{FF2B5EF4-FFF2-40B4-BE49-F238E27FC236}">
                  <a16:creationId xmlns:a16="http://schemas.microsoft.com/office/drawing/2014/main" id="{EDAA7354-D3D7-46D9-A0AE-669997A7CE3C}"/>
                </a:ext>
              </a:extLst>
            </p:cNvPr>
            <p:cNvSpPr/>
            <p:nvPr/>
          </p:nvSpPr>
          <p:spPr>
            <a:xfrm>
              <a:off x="9786897" y="2615538"/>
              <a:ext cx="1013354" cy="332570"/>
            </a:xfrm>
            <a:prstGeom prst="rect">
              <a:avLst/>
            </a:prstGeom>
          </p:spPr>
          <p:txBody>
            <a:bodyPr wrap="square" lIns="0" tIns="0" rIns="0" bIns="0">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35" b="0" i="0" u="none" strike="noStrike" kern="0" cap="none" spc="-44" normalizeH="0" baseline="0" noProof="0">
                  <a:ln>
                    <a:noFill/>
                  </a:ln>
                  <a:solidFill>
                    <a:srgbClr val="0078D4"/>
                  </a:solidFill>
                  <a:effectLst/>
                  <a:uLnTx/>
                  <a:uFillTx/>
                  <a:latin typeface="Segoe UI"/>
                  <a:ea typeface="ＭＳ Ｐゴシック" charset="0"/>
                  <a:cs typeface="+mn-cs"/>
                </a:rPr>
                <a:t>Microsoft</a:t>
              </a:r>
              <a:br>
                <a:rPr kumimoji="0" lang="en-US" sz="1058" b="0" i="0" u="none" strike="noStrike" kern="0" cap="none" spc="-44" normalizeH="0" baseline="0" noProof="0">
                  <a:ln>
                    <a:noFill/>
                  </a:ln>
                  <a:solidFill>
                    <a:srgbClr val="0078D4"/>
                  </a:solidFill>
                  <a:effectLst/>
                  <a:uLnTx/>
                  <a:uFillTx/>
                  <a:latin typeface="Segoe UI"/>
                  <a:ea typeface="ＭＳ Ｐゴシック" charset="0"/>
                  <a:cs typeface="+mn-cs"/>
                </a:rPr>
              </a:br>
              <a:r>
                <a:rPr kumimoji="0" lang="en-US" sz="926" b="0" i="0" u="none" strike="noStrike" kern="0" cap="none" spc="-44" normalizeH="0" baseline="0" noProof="0">
                  <a:ln>
                    <a:noFill/>
                  </a:ln>
                  <a:solidFill>
                    <a:srgbClr val="0078D4"/>
                  </a:solidFill>
                  <a:effectLst/>
                  <a:uLnTx/>
                  <a:uFillTx/>
                  <a:latin typeface="Segoe UI"/>
                  <a:ea typeface="ＭＳ Ｐゴシック" charset="0"/>
                  <a:cs typeface="+mn-cs"/>
                </a:rPr>
                <a:t>Cloud App Security</a:t>
              </a:r>
              <a:endParaRPr kumimoji="0" lang="en-US" sz="1058" b="0" i="0" u="none" strike="noStrike" kern="0" cap="none" spc="-44" normalizeH="0" baseline="0" noProof="0">
                <a:ln>
                  <a:noFill/>
                </a:ln>
                <a:solidFill>
                  <a:srgbClr val="0078D4"/>
                </a:solidFill>
                <a:effectLst/>
                <a:uLnTx/>
                <a:uFillTx/>
                <a:latin typeface="Segoe UI"/>
                <a:ea typeface="ＭＳ Ｐゴシック" charset="0"/>
                <a:cs typeface="+mn-cs"/>
              </a:endParaRPr>
            </a:p>
          </p:txBody>
        </p:sp>
        <p:grpSp>
          <p:nvGrpSpPr>
            <p:cNvPr id="388" name="Group 387">
              <a:extLst>
                <a:ext uri="{FF2B5EF4-FFF2-40B4-BE49-F238E27FC236}">
                  <a16:creationId xmlns:a16="http://schemas.microsoft.com/office/drawing/2014/main" id="{30186EA8-4EEC-4F40-91EC-E802B8962B03}"/>
                </a:ext>
              </a:extLst>
            </p:cNvPr>
            <p:cNvGrpSpPr/>
            <p:nvPr/>
          </p:nvGrpSpPr>
          <p:grpSpPr>
            <a:xfrm>
              <a:off x="10055359" y="3004018"/>
              <a:ext cx="448212" cy="448212"/>
              <a:chOff x="9868268" y="3067903"/>
              <a:chExt cx="448212" cy="448212"/>
            </a:xfrm>
          </p:grpSpPr>
          <p:grpSp>
            <p:nvGrpSpPr>
              <p:cNvPr id="389" name="Group 388">
                <a:extLst>
                  <a:ext uri="{FF2B5EF4-FFF2-40B4-BE49-F238E27FC236}">
                    <a16:creationId xmlns:a16="http://schemas.microsoft.com/office/drawing/2014/main" id="{7DDB07B8-3413-4B7B-B960-AAAC0BF7070E}"/>
                  </a:ext>
                </a:extLst>
              </p:cNvPr>
              <p:cNvGrpSpPr/>
              <p:nvPr/>
            </p:nvGrpSpPr>
            <p:grpSpPr>
              <a:xfrm>
                <a:off x="9868268" y="3067903"/>
                <a:ext cx="448212" cy="448212"/>
                <a:chOff x="8603515" y="2504434"/>
                <a:chExt cx="1600200" cy="1600200"/>
              </a:xfrm>
            </p:grpSpPr>
            <p:sp>
              <p:nvSpPr>
                <p:cNvPr id="391" name="Oval 390">
                  <a:extLst>
                    <a:ext uri="{FF2B5EF4-FFF2-40B4-BE49-F238E27FC236}">
                      <a16:creationId xmlns:a16="http://schemas.microsoft.com/office/drawing/2014/main" id="{0CF36109-7A3F-46A5-A117-9D8AEC62547E}"/>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Circle: Hollow 391">
                  <a:extLst>
                    <a:ext uri="{FF2B5EF4-FFF2-40B4-BE49-F238E27FC236}">
                      <a16:creationId xmlns:a16="http://schemas.microsoft.com/office/drawing/2014/main" id="{972BE553-6E12-4DE9-BC65-BDBA127EC6E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0" name="Freeform: Shape 389">
                <a:extLst>
                  <a:ext uri="{FF2B5EF4-FFF2-40B4-BE49-F238E27FC236}">
                    <a16:creationId xmlns:a16="http://schemas.microsoft.com/office/drawing/2014/main" id="{4A19C231-4A99-4F6D-B52C-8E167565675A}"/>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93" name="Group 392">
            <a:extLst>
              <a:ext uri="{FF2B5EF4-FFF2-40B4-BE49-F238E27FC236}">
                <a16:creationId xmlns:a16="http://schemas.microsoft.com/office/drawing/2014/main" id="{972399B3-8C4F-4773-86E3-FEBAAED400D7}"/>
              </a:ext>
            </a:extLst>
          </p:cNvPr>
          <p:cNvGrpSpPr/>
          <p:nvPr/>
        </p:nvGrpSpPr>
        <p:grpSpPr>
          <a:xfrm>
            <a:off x="655555" y="2554546"/>
            <a:ext cx="1234440" cy="1581796"/>
            <a:chOff x="227451" y="1689099"/>
            <a:chExt cx="1371600" cy="1757551"/>
          </a:xfrm>
        </p:grpSpPr>
        <p:sp>
          <p:nvSpPr>
            <p:cNvPr id="394" name="Rectangle 393">
              <a:extLst>
                <a:ext uri="{FF2B5EF4-FFF2-40B4-BE49-F238E27FC236}">
                  <a16:creationId xmlns:a16="http://schemas.microsoft.com/office/drawing/2014/main" id="{6F55BEA2-1AA0-4EF5-9FC6-B83BBDE66258}"/>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95" name="Group 394">
              <a:extLst>
                <a:ext uri="{FF2B5EF4-FFF2-40B4-BE49-F238E27FC236}">
                  <a16:creationId xmlns:a16="http://schemas.microsoft.com/office/drawing/2014/main" id="{CF998B69-9221-4A36-AB19-51D4E0B6E362}"/>
                </a:ext>
              </a:extLst>
            </p:cNvPr>
            <p:cNvGrpSpPr/>
            <p:nvPr/>
          </p:nvGrpSpPr>
          <p:grpSpPr>
            <a:xfrm>
              <a:off x="342501" y="2443053"/>
              <a:ext cx="775189" cy="232946"/>
              <a:chOff x="342501" y="2360592"/>
              <a:chExt cx="775189" cy="232946"/>
            </a:xfrm>
          </p:grpSpPr>
          <p:sp>
            <p:nvSpPr>
              <p:cNvPr id="412" name="TextBox 411">
                <a:extLst>
                  <a:ext uri="{FF2B5EF4-FFF2-40B4-BE49-F238E27FC236}">
                    <a16:creationId xmlns:a16="http://schemas.microsoft.com/office/drawing/2014/main" id="{B88F7826-0670-4466-844F-27604D3E13A9}"/>
                  </a:ext>
                </a:extLst>
              </p:cNvPr>
              <p:cNvSpPr txBox="1"/>
              <p:nvPr/>
            </p:nvSpPr>
            <p:spPr>
              <a:xfrm>
                <a:off x="585279" y="2419365"/>
                <a:ext cx="532411" cy="166215"/>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MacOS</a:t>
                </a:r>
              </a:p>
            </p:txBody>
          </p:sp>
          <p:pic>
            <p:nvPicPr>
              <p:cNvPr id="413" name="Picture 2" descr="See the source image">
                <a:extLst>
                  <a:ext uri="{FF2B5EF4-FFF2-40B4-BE49-F238E27FC236}">
                    <a16:creationId xmlns:a16="http://schemas.microsoft.com/office/drawing/2014/main" id="{254B253D-5E9C-4317-9FEA-2F93B3C0D95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6" name="Group 395">
              <a:extLst>
                <a:ext uri="{FF2B5EF4-FFF2-40B4-BE49-F238E27FC236}">
                  <a16:creationId xmlns:a16="http://schemas.microsoft.com/office/drawing/2014/main" id="{F0C29E4D-F2A7-441B-821A-C103A07FC6F6}"/>
                </a:ext>
              </a:extLst>
            </p:cNvPr>
            <p:cNvGrpSpPr/>
            <p:nvPr/>
          </p:nvGrpSpPr>
          <p:grpSpPr>
            <a:xfrm>
              <a:off x="359430" y="1791053"/>
              <a:ext cx="829910" cy="218138"/>
              <a:chOff x="359430" y="1713007"/>
              <a:chExt cx="829910" cy="218138"/>
            </a:xfrm>
          </p:grpSpPr>
          <p:sp>
            <p:nvSpPr>
              <p:cNvPr id="410" name="TextBox 409">
                <a:extLst>
                  <a:ext uri="{FF2B5EF4-FFF2-40B4-BE49-F238E27FC236}">
                    <a16:creationId xmlns:a16="http://schemas.microsoft.com/office/drawing/2014/main" id="{11B23F5B-3591-44AD-903C-533D9003A466}"/>
                  </a:ext>
                </a:extLst>
              </p:cNvPr>
              <p:cNvSpPr txBox="1"/>
              <p:nvPr/>
            </p:nvSpPr>
            <p:spPr>
              <a:xfrm>
                <a:off x="594804" y="1738977"/>
                <a:ext cx="594536" cy="166215"/>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Android</a:t>
                </a:r>
              </a:p>
            </p:txBody>
          </p:sp>
          <p:pic>
            <p:nvPicPr>
              <p:cNvPr id="411" name="Picture 2">
                <a:extLst>
                  <a:ext uri="{FF2B5EF4-FFF2-40B4-BE49-F238E27FC236}">
                    <a16:creationId xmlns:a16="http://schemas.microsoft.com/office/drawing/2014/main" id="{D2F9718C-3F37-4631-8D67-804A818F096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7" name="Group 396">
              <a:extLst>
                <a:ext uri="{FF2B5EF4-FFF2-40B4-BE49-F238E27FC236}">
                  <a16:creationId xmlns:a16="http://schemas.microsoft.com/office/drawing/2014/main" id="{5064302A-531F-4A7B-A6AC-5C66F21F456C}"/>
                </a:ext>
              </a:extLst>
            </p:cNvPr>
            <p:cNvGrpSpPr/>
            <p:nvPr/>
          </p:nvGrpSpPr>
          <p:grpSpPr>
            <a:xfrm>
              <a:off x="342501" y="2109649"/>
              <a:ext cx="524051" cy="232946"/>
              <a:chOff x="342501" y="2020430"/>
              <a:chExt cx="524051" cy="232946"/>
            </a:xfrm>
          </p:grpSpPr>
          <p:sp>
            <p:nvSpPr>
              <p:cNvPr id="408" name="TextBox 407">
                <a:extLst>
                  <a:ext uri="{FF2B5EF4-FFF2-40B4-BE49-F238E27FC236}">
                    <a16:creationId xmlns:a16="http://schemas.microsoft.com/office/drawing/2014/main" id="{84675B16-714E-4EF4-871E-FC7ED1466E5B}"/>
                  </a:ext>
                </a:extLst>
              </p:cNvPr>
              <p:cNvSpPr txBox="1"/>
              <p:nvPr/>
            </p:nvSpPr>
            <p:spPr>
              <a:xfrm>
                <a:off x="585279" y="2079203"/>
                <a:ext cx="281273" cy="166215"/>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iOS</a:t>
                </a:r>
              </a:p>
            </p:txBody>
          </p:sp>
          <p:pic>
            <p:nvPicPr>
              <p:cNvPr id="409" name="Picture 2" descr="See the source image">
                <a:extLst>
                  <a:ext uri="{FF2B5EF4-FFF2-40B4-BE49-F238E27FC236}">
                    <a16:creationId xmlns:a16="http://schemas.microsoft.com/office/drawing/2014/main" id="{F65A87E2-3DB0-45A3-8FE9-2DADE71B81E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8" name="Group 397">
              <a:extLst>
                <a:ext uri="{FF2B5EF4-FFF2-40B4-BE49-F238E27FC236}">
                  <a16:creationId xmlns:a16="http://schemas.microsoft.com/office/drawing/2014/main" id="{B0395768-ADF0-48B0-9035-D4E29204C593}"/>
                </a:ext>
              </a:extLst>
            </p:cNvPr>
            <p:cNvGrpSpPr/>
            <p:nvPr/>
          </p:nvGrpSpPr>
          <p:grpSpPr>
            <a:xfrm>
              <a:off x="366356" y="2776457"/>
              <a:ext cx="892042" cy="184484"/>
              <a:chOff x="366356" y="2735226"/>
              <a:chExt cx="892042" cy="184484"/>
            </a:xfrm>
          </p:grpSpPr>
          <p:sp>
            <p:nvSpPr>
              <p:cNvPr id="406" name="TextBox 405">
                <a:extLst>
                  <a:ext uri="{FF2B5EF4-FFF2-40B4-BE49-F238E27FC236}">
                    <a16:creationId xmlns:a16="http://schemas.microsoft.com/office/drawing/2014/main" id="{F064E164-F12B-4A6B-9959-C7E2CF7E1AC0}"/>
                  </a:ext>
                </a:extLst>
              </p:cNvPr>
              <p:cNvSpPr txBox="1"/>
              <p:nvPr/>
            </p:nvSpPr>
            <p:spPr>
              <a:xfrm>
                <a:off x="585279" y="2744369"/>
                <a:ext cx="673119"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Windows</a:t>
                </a:r>
              </a:p>
            </p:txBody>
          </p:sp>
          <p:sp>
            <p:nvSpPr>
              <p:cNvPr id="407" name="Freeform 15">
                <a:extLst>
                  <a:ext uri="{FF2B5EF4-FFF2-40B4-BE49-F238E27FC236}">
                    <a16:creationId xmlns:a16="http://schemas.microsoft.com/office/drawing/2014/main" id="{46240A17-33AA-42DC-A8DB-AF6F6B88B5EB}"/>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08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9" name="Group 398">
              <a:extLst>
                <a:ext uri="{FF2B5EF4-FFF2-40B4-BE49-F238E27FC236}">
                  <a16:creationId xmlns:a16="http://schemas.microsoft.com/office/drawing/2014/main" id="{E1B99CEC-343C-49D4-AC0F-0A8ABAF15310}"/>
                </a:ext>
              </a:extLst>
            </p:cNvPr>
            <p:cNvGrpSpPr/>
            <p:nvPr/>
          </p:nvGrpSpPr>
          <p:grpSpPr>
            <a:xfrm>
              <a:off x="345415" y="3061399"/>
              <a:ext cx="1124886" cy="304642"/>
              <a:chOff x="345415" y="3061399"/>
              <a:chExt cx="1124886" cy="304642"/>
            </a:xfrm>
          </p:grpSpPr>
          <p:sp>
            <p:nvSpPr>
              <p:cNvPr id="400" name="TextBox 399">
                <a:extLst>
                  <a:ext uri="{FF2B5EF4-FFF2-40B4-BE49-F238E27FC236}">
                    <a16:creationId xmlns:a16="http://schemas.microsoft.com/office/drawing/2014/main" id="{1F91C4F8-C132-438D-BCC3-D9981BD0176C}"/>
                  </a:ext>
                </a:extLst>
              </p:cNvPr>
              <p:cNvSpPr txBox="1"/>
              <p:nvPr/>
            </p:nvSpPr>
            <p:spPr>
              <a:xfrm>
                <a:off x="575754" y="3061399"/>
                <a:ext cx="894547" cy="304642"/>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Windows</a:t>
                </a:r>
                <a:b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Defender ATP</a:t>
                </a:r>
              </a:p>
            </p:txBody>
          </p:sp>
          <p:grpSp>
            <p:nvGrpSpPr>
              <p:cNvPr id="401" name="Group 400">
                <a:extLst>
                  <a:ext uri="{FF2B5EF4-FFF2-40B4-BE49-F238E27FC236}">
                    <a16:creationId xmlns:a16="http://schemas.microsoft.com/office/drawing/2014/main" id="{85577FDD-E103-492E-8F8D-15BB1ECD4F64}"/>
                  </a:ext>
                </a:extLst>
              </p:cNvPr>
              <p:cNvGrpSpPr>
                <a:grpSpLocks noChangeAspect="1"/>
              </p:cNvGrpSpPr>
              <p:nvPr/>
            </p:nvGrpSpPr>
            <p:grpSpPr>
              <a:xfrm>
                <a:off x="345415" y="3069624"/>
                <a:ext cx="211010" cy="265148"/>
                <a:chOff x="675965" y="5002817"/>
                <a:chExt cx="420971" cy="528978"/>
              </a:xfrm>
            </p:grpSpPr>
            <p:sp>
              <p:nvSpPr>
                <p:cNvPr id="402" name="Shield_EA18" title="Icon of a shield">
                  <a:extLst>
                    <a:ext uri="{FF2B5EF4-FFF2-40B4-BE49-F238E27FC236}">
                      <a16:creationId xmlns:a16="http://schemas.microsoft.com/office/drawing/2014/main" id="{F2B52672-562D-497C-9C84-FF5209BD2D2A}"/>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0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94C28CF5-D85F-4729-B3A4-119F9BF91312}"/>
                    </a:ext>
                  </a:extLst>
                </p:cNvPr>
                <p:cNvGrpSpPr>
                  <a:grpSpLocks noChangeAspect="1"/>
                </p:cNvGrpSpPr>
                <p:nvPr/>
              </p:nvGrpSpPr>
              <p:grpSpPr>
                <a:xfrm>
                  <a:off x="675965" y="5002817"/>
                  <a:ext cx="420971" cy="528978"/>
                  <a:chOff x="7121029" y="7062921"/>
                  <a:chExt cx="511078" cy="642200"/>
                </a:xfrm>
              </p:grpSpPr>
              <p:cxnSp>
                <p:nvCxnSpPr>
                  <p:cNvPr id="404" name="Straight Connector 403">
                    <a:extLst>
                      <a:ext uri="{FF2B5EF4-FFF2-40B4-BE49-F238E27FC236}">
                        <a16:creationId xmlns:a16="http://schemas.microsoft.com/office/drawing/2014/main" id="{4521649B-D508-4B4B-85D7-375C8DE654F2}"/>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CF6FA0A2-0E84-4277-A9A7-046E335314EA}"/>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414" name="Group 413">
            <a:extLst>
              <a:ext uri="{FF2B5EF4-FFF2-40B4-BE49-F238E27FC236}">
                <a16:creationId xmlns:a16="http://schemas.microsoft.com/office/drawing/2014/main" id="{82254AE1-AAEB-40C7-90E6-5755057AE0CE}"/>
              </a:ext>
            </a:extLst>
          </p:cNvPr>
          <p:cNvGrpSpPr/>
          <p:nvPr/>
        </p:nvGrpSpPr>
        <p:grpSpPr>
          <a:xfrm>
            <a:off x="655555" y="5579242"/>
            <a:ext cx="1234440" cy="928719"/>
            <a:chOff x="227451" y="5049872"/>
            <a:chExt cx="1371600" cy="1031910"/>
          </a:xfrm>
        </p:grpSpPr>
        <p:grpSp>
          <p:nvGrpSpPr>
            <p:cNvPr id="415" name="Group 414">
              <a:extLst>
                <a:ext uri="{FF2B5EF4-FFF2-40B4-BE49-F238E27FC236}">
                  <a16:creationId xmlns:a16="http://schemas.microsoft.com/office/drawing/2014/main" id="{6B7BFDC9-7F1A-4906-8537-6B8BF5A85BC8}"/>
                </a:ext>
              </a:extLst>
            </p:cNvPr>
            <p:cNvGrpSpPr/>
            <p:nvPr/>
          </p:nvGrpSpPr>
          <p:grpSpPr>
            <a:xfrm>
              <a:off x="227451" y="5049872"/>
              <a:ext cx="1371600" cy="1031910"/>
              <a:chOff x="227451" y="4117110"/>
              <a:chExt cx="1371600" cy="1031910"/>
            </a:xfrm>
          </p:grpSpPr>
          <p:sp>
            <p:nvSpPr>
              <p:cNvPr id="422" name="Rectangle 421">
                <a:extLst>
                  <a:ext uri="{FF2B5EF4-FFF2-40B4-BE49-F238E27FC236}">
                    <a16:creationId xmlns:a16="http://schemas.microsoft.com/office/drawing/2014/main" id="{24EA78DD-A8FF-4C29-8B8C-82E48A09503D}"/>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423" name="TextBox 422">
                <a:extLst>
                  <a:ext uri="{FF2B5EF4-FFF2-40B4-BE49-F238E27FC236}">
                    <a16:creationId xmlns:a16="http://schemas.microsoft.com/office/drawing/2014/main" id="{8AE37C7F-48B0-4DE9-92F4-B39F9DBF280C}"/>
                  </a:ext>
                </a:extLst>
              </p:cNvPr>
              <p:cNvSpPr txBox="1"/>
              <p:nvPr/>
            </p:nvSpPr>
            <p:spPr>
              <a:xfrm>
                <a:off x="601154" y="4771166"/>
                <a:ext cx="740801" cy="152321"/>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Client apps</a:t>
                </a:r>
              </a:p>
            </p:txBody>
          </p:sp>
          <p:sp>
            <p:nvSpPr>
              <p:cNvPr id="424" name="TextBox 423">
                <a:extLst>
                  <a:ext uri="{FF2B5EF4-FFF2-40B4-BE49-F238E27FC236}">
                    <a16:creationId xmlns:a16="http://schemas.microsoft.com/office/drawing/2014/main" id="{89BE14CD-2B1D-45CA-AD85-F0CB300B3481}"/>
                  </a:ext>
                </a:extLst>
              </p:cNvPr>
              <p:cNvSpPr txBox="1"/>
              <p:nvPr/>
            </p:nvSpPr>
            <p:spPr>
              <a:xfrm>
                <a:off x="601154" y="4298641"/>
                <a:ext cx="879658" cy="152321"/>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Browser apps</a:t>
                </a:r>
              </a:p>
            </p:txBody>
          </p:sp>
        </p:grpSp>
        <p:sp>
          <p:nvSpPr>
            <p:cNvPr id="416" name="Browser_2" title="Icon of a browser window with a home symbol inside">
              <a:extLst>
                <a:ext uri="{FF2B5EF4-FFF2-40B4-BE49-F238E27FC236}">
                  <a16:creationId xmlns:a16="http://schemas.microsoft.com/office/drawing/2014/main" id="{9F5DAD91-510F-4755-B5F8-B1EFA8E5CE50}"/>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00EF5D12-E2F2-4133-89D7-5BEA8776263D}"/>
                </a:ext>
              </a:extLst>
            </p:cNvPr>
            <p:cNvGrpSpPr/>
            <p:nvPr/>
          </p:nvGrpSpPr>
          <p:grpSpPr>
            <a:xfrm>
              <a:off x="322450" y="5643007"/>
              <a:ext cx="241012" cy="237560"/>
              <a:chOff x="9168011" y="5170684"/>
              <a:chExt cx="665163" cy="655637"/>
            </a:xfrm>
          </p:grpSpPr>
          <p:sp>
            <p:nvSpPr>
              <p:cNvPr id="418" name="Freeform 44">
                <a:extLst>
                  <a:ext uri="{FF2B5EF4-FFF2-40B4-BE49-F238E27FC236}">
                    <a16:creationId xmlns:a16="http://schemas.microsoft.com/office/drawing/2014/main" id="{C5046F1D-3808-4520-928E-6CEA18D45CAA}"/>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19" name="Freeform 45">
                <a:extLst>
                  <a:ext uri="{FF2B5EF4-FFF2-40B4-BE49-F238E27FC236}">
                    <a16:creationId xmlns:a16="http://schemas.microsoft.com/office/drawing/2014/main" id="{9A8AC035-11A0-4789-9437-ECCFC9DD3674}"/>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20" name="Freeform 46">
                <a:extLst>
                  <a:ext uri="{FF2B5EF4-FFF2-40B4-BE49-F238E27FC236}">
                    <a16:creationId xmlns:a16="http://schemas.microsoft.com/office/drawing/2014/main" id="{4176A4B5-ACD2-4536-8022-C77E1D9B6135}"/>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21" name="Freeform 47">
                <a:extLst>
                  <a:ext uri="{FF2B5EF4-FFF2-40B4-BE49-F238E27FC236}">
                    <a16:creationId xmlns:a16="http://schemas.microsoft.com/office/drawing/2014/main" id="{90340AC6-62BC-4C82-8FCE-50CDF9FDC0B1}"/>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425" name="Group 424">
            <a:extLst>
              <a:ext uri="{FF2B5EF4-FFF2-40B4-BE49-F238E27FC236}">
                <a16:creationId xmlns:a16="http://schemas.microsoft.com/office/drawing/2014/main" id="{9C79C6DD-A2F2-4293-8B18-C5E8E0356E9B}"/>
              </a:ext>
            </a:extLst>
          </p:cNvPr>
          <p:cNvGrpSpPr/>
          <p:nvPr/>
        </p:nvGrpSpPr>
        <p:grpSpPr>
          <a:xfrm>
            <a:off x="655555" y="1162944"/>
            <a:ext cx="1234440" cy="1216413"/>
            <a:chOff x="227451" y="142875"/>
            <a:chExt cx="1371600" cy="1351570"/>
          </a:xfrm>
        </p:grpSpPr>
        <p:sp>
          <p:nvSpPr>
            <p:cNvPr id="426" name="Rectangle 425">
              <a:extLst>
                <a:ext uri="{FF2B5EF4-FFF2-40B4-BE49-F238E27FC236}">
                  <a16:creationId xmlns:a16="http://schemas.microsoft.com/office/drawing/2014/main" id="{0DC03DC0-EFDB-4E8F-B2B8-3482D04946E1}"/>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427" name="Group 426">
              <a:extLst>
                <a:ext uri="{FF2B5EF4-FFF2-40B4-BE49-F238E27FC236}">
                  <a16:creationId xmlns:a16="http://schemas.microsoft.com/office/drawing/2014/main" id="{0B1EA6E8-D0E0-4391-BF1E-DD4A85EA1D16}"/>
                </a:ext>
              </a:extLst>
            </p:cNvPr>
            <p:cNvGrpSpPr/>
            <p:nvPr/>
          </p:nvGrpSpPr>
          <p:grpSpPr>
            <a:xfrm>
              <a:off x="358981" y="1176619"/>
              <a:ext cx="959974" cy="228600"/>
              <a:chOff x="358981" y="1224358"/>
              <a:chExt cx="959974" cy="228600"/>
            </a:xfrm>
          </p:grpSpPr>
          <p:sp>
            <p:nvSpPr>
              <p:cNvPr id="442" name="TextBox 441">
                <a:extLst>
                  <a:ext uri="{FF2B5EF4-FFF2-40B4-BE49-F238E27FC236}">
                    <a16:creationId xmlns:a16="http://schemas.microsoft.com/office/drawing/2014/main" id="{8F823F39-F6B3-4995-93E4-9C034259622C}"/>
                  </a:ext>
                </a:extLst>
              </p:cNvPr>
              <p:cNvSpPr txBox="1"/>
              <p:nvPr/>
            </p:nvSpPr>
            <p:spPr>
              <a:xfrm>
                <a:off x="585279" y="1261296"/>
                <a:ext cx="733676"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Google ID</a:t>
                </a:r>
              </a:p>
            </p:txBody>
          </p:sp>
          <p:pic>
            <p:nvPicPr>
              <p:cNvPr id="443" name="Picture 442">
                <a:extLst>
                  <a:ext uri="{FF2B5EF4-FFF2-40B4-BE49-F238E27FC236}">
                    <a16:creationId xmlns:a16="http://schemas.microsoft.com/office/drawing/2014/main" id="{A47E4A50-936B-4FC2-B506-766A6E5CE56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428" name="Group 427">
              <a:extLst>
                <a:ext uri="{FF2B5EF4-FFF2-40B4-BE49-F238E27FC236}">
                  <a16:creationId xmlns:a16="http://schemas.microsoft.com/office/drawing/2014/main" id="{F8B93B1C-6E35-4F01-B928-B3504212156F}"/>
                </a:ext>
              </a:extLst>
            </p:cNvPr>
            <p:cNvGrpSpPr/>
            <p:nvPr/>
          </p:nvGrpSpPr>
          <p:grpSpPr>
            <a:xfrm>
              <a:off x="377825" y="879767"/>
              <a:ext cx="574221" cy="191060"/>
              <a:chOff x="377825" y="907298"/>
              <a:chExt cx="574221" cy="191060"/>
            </a:xfrm>
          </p:grpSpPr>
          <p:sp>
            <p:nvSpPr>
              <p:cNvPr id="440" name="TextBox 439">
                <a:extLst>
                  <a:ext uri="{FF2B5EF4-FFF2-40B4-BE49-F238E27FC236}">
                    <a16:creationId xmlns:a16="http://schemas.microsoft.com/office/drawing/2014/main" id="{41C149A1-DF44-4836-A862-853AD96F3F44}"/>
                  </a:ext>
                </a:extLst>
              </p:cNvPr>
              <p:cNvSpPr txBox="1"/>
              <p:nvPr/>
            </p:nvSpPr>
            <p:spPr>
              <a:xfrm>
                <a:off x="585279" y="919729"/>
                <a:ext cx="366767"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MSA</a:t>
                </a:r>
              </a:p>
            </p:txBody>
          </p:sp>
          <p:pic>
            <p:nvPicPr>
              <p:cNvPr id="441" name="Picture 440">
                <a:extLst>
                  <a:ext uri="{FF2B5EF4-FFF2-40B4-BE49-F238E27FC236}">
                    <a16:creationId xmlns:a16="http://schemas.microsoft.com/office/drawing/2014/main" id="{77E3B453-0359-4DD6-95D0-1827F5D917C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429" name="Group 428">
              <a:extLst>
                <a:ext uri="{FF2B5EF4-FFF2-40B4-BE49-F238E27FC236}">
                  <a16:creationId xmlns:a16="http://schemas.microsoft.com/office/drawing/2014/main" id="{A4D0A34F-70ED-4DFF-9156-790DC7A22DC8}"/>
                </a:ext>
              </a:extLst>
            </p:cNvPr>
            <p:cNvGrpSpPr/>
            <p:nvPr/>
          </p:nvGrpSpPr>
          <p:grpSpPr>
            <a:xfrm>
              <a:off x="368300" y="251062"/>
              <a:ext cx="911877" cy="209962"/>
              <a:chOff x="368300" y="251062"/>
              <a:chExt cx="911877" cy="209962"/>
            </a:xfrm>
          </p:grpSpPr>
          <p:sp>
            <p:nvSpPr>
              <p:cNvPr id="433" name="TextBox 432">
                <a:extLst>
                  <a:ext uri="{FF2B5EF4-FFF2-40B4-BE49-F238E27FC236}">
                    <a16:creationId xmlns:a16="http://schemas.microsoft.com/office/drawing/2014/main" id="{DC4764EC-85F3-4E08-B1A2-969EF9D096BF}"/>
                  </a:ext>
                </a:extLst>
              </p:cNvPr>
              <p:cNvSpPr txBox="1"/>
              <p:nvPr/>
            </p:nvSpPr>
            <p:spPr>
              <a:xfrm>
                <a:off x="594803" y="270176"/>
                <a:ext cx="685374"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Azure AD</a:t>
                </a:r>
              </a:p>
            </p:txBody>
          </p:sp>
          <p:grpSp>
            <p:nvGrpSpPr>
              <p:cNvPr id="434" name="Group 433">
                <a:extLst>
                  <a:ext uri="{FF2B5EF4-FFF2-40B4-BE49-F238E27FC236}">
                    <a16:creationId xmlns:a16="http://schemas.microsoft.com/office/drawing/2014/main" id="{932CCC82-FFE0-4A55-97B5-3D099A22FEA0}"/>
                  </a:ext>
                </a:extLst>
              </p:cNvPr>
              <p:cNvGrpSpPr/>
              <p:nvPr/>
            </p:nvGrpSpPr>
            <p:grpSpPr>
              <a:xfrm>
                <a:off x="368300" y="251062"/>
                <a:ext cx="209962" cy="209962"/>
                <a:chOff x="372044" y="251062"/>
                <a:chExt cx="209962" cy="209962"/>
              </a:xfrm>
            </p:grpSpPr>
            <p:sp>
              <p:nvSpPr>
                <p:cNvPr id="435" name="Oval 434">
                  <a:extLst>
                    <a:ext uri="{FF2B5EF4-FFF2-40B4-BE49-F238E27FC236}">
                      <a16:creationId xmlns:a16="http://schemas.microsoft.com/office/drawing/2014/main" id="{051C791C-3CAB-49C7-A617-C4115302E411}"/>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6" name="Graphic 382">
                  <a:extLst>
                    <a:ext uri="{FF2B5EF4-FFF2-40B4-BE49-F238E27FC236}">
                      <a16:creationId xmlns:a16="http://schemas.microsoft.com/office/drawing/2014/main" id="{250AA37D-D106-4880-9CA5-F4CD9143A437}"/>
                    </a:ext>
                  </a:extLst>
                </p:cNvPr>
                <p:cNvGrpSpPr/>
                <p:nvPr/>
              </p:nvGrpSpPr>
              <p:grpSpPr>
                <a:xfrm>
                  <a:off x="429400" y="277462"/>
                  <a:ext cx="95250" cy="157163"/>
                  <a:chOff x="419019" y="270731"/>
                  <a:chExt cx="95250" cy="157163"/>
                </a:xfrm>
              </p:grpSpPr>
              <p:sp>
                <p:nvSpPr>
                  <p:cNvPr id="437" name="Freeform: Shape 436">
                    <a:extLst>
                      <a:ext uri="{FF2B5EF4-FFF2-40B4-BE49-F238E27FC236}">
                        <a16:creationId xmlns:a16="http://schemas.microsoft.com/office/drawing/2014/main" id="{E7996F0C-A470-4B60-B8E5-7579990033E6}"/>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E1D19E12-62F7-40D5-BA9A-3CD130E46CA4}"/>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94AE79A7-4DB5-461E-A679-4FD393C45C0B}"/>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30" name="Group 429">
              <a:extLst>
                <a:ext uri="{FF2B5EF4-FFF2-40B4-BE49-F238E27FC236}">
                  <a16:creationId xmlns:a16="http://schemas.microsoft.com/office/drawing/2014/main" id="{46C74B77-98CD-4EF4-893E-79202C06C9D2}"/>
                </a:ext>
              </a:extLst>
            </p:cNvPr>
            <p:cNvGrpSpPr/>
            <p:nvPr/>
          </p:nvGrpSpPr>
          <p:grpSpPr>
            <a:xfrm>
              <a:off x="384901" y="545850"/>
              <a:ext cx="609679" cy="207176"/>
              <a:chOff x="384901" y="555169"/>
              <a:chExt cx="609679" cy="207176"/>
            </a:xfrm>
          </p:grpSpPr>
          <p:sp>
            <p:nvSpPr>
              <p:cNvPr id="431" name="TextBox 430">
                <a:extLst>
                  <a:ext uri="{FF2B5EF4-FFF2-40B4-BE49-F238E27FC236}">
                    <a16:creationId xmlns:a16="http://schemas.microsoft.com/office/drawing/2014/main" id="{FC199BA0-59A7-4597-904C-F80F38E8A2E6}"/>
                  </a:ext>
                </a:extLst>
              </p:cNvPr>
              <p:cNvSpPr txBox="1"/>
              <p:nvPr/>
            </p:nvSpPr>
            <p:spPr>
              <a:xfrm>
                <a:off x="585279" y="596131"/>
                <a:ext cx="409301"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ADFS</a:t>
                </a:r>
              </a:p>
            </p:txBody>
          </p:sp>
          <p:pic>
            <p:nvPicPr>
              <p:cNvPr id="432" name="Graphic 431">
                <a:extLst>
                  <a:ext uri="{FF2B5EF4-FFF2-40B4-BE49-F238E27FC236}">
                    <a16:creationId xmlns:a16="http://schemas.microsoft.com/office/drawing/2014/main" id="{3087030B-E0C1-411F-8D84-920838F6A32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444" name="Arc 443">
            <a:extLst>
              <a:ext uri="{FF2B5EF4-FFF2-40B4-BE49-F238E27FC236}">
                <a16:creationId xmlns:a16="http://schemas.microsoft.com/office/drawing/2014/main" id="{DC9CF352-E0EB-43B3-B342-319B3111F798}"/>
              </a:ext>
            </a:extLst>
          </p:cNvPr>
          <p:cNvSpPr/>
          <p:nvPr/>
        </p:nvSpPr>
        <p:spPr>
          <a:xfrm>
            <a:off x="4877313" y="3176215"/>
            <a:ext cx="1875850" cy="1875850"/>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5" name="Arc 444">
            <a:extLst>
              <a:ext uri="{FF2B5EF4-FFF2-40B4-BE49-F238E27FC236}">
                <a16:creationId xmlns:a16="http://schemas.microsoft.com/office/drawing/2014/main" id="{BC7E0300-20AE-496F-9EEE-FB412561824E}"/>
              </a:ext>
            </a:extLst>
          </p:cNvPr>
          <p:cNvSpPr/>
          <p:nvPr/>
        </p:nvSpPr>
        <p:spPr>
          <a:xfrm rot="20984159">
            <a:off x="4893165" y="3076497"/>
            <a:ext cx="1929853" cy="1875850"/>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6" name="Rectangle 445">
            <a:extLst>
              <a:ext uri="{FF2B5EF4-FFF2-40B4-BE49-F238E27FC236}">
                <a16:creationId xmlns:a16="http://schemas.microsoft.com/office/drawing/2014/main" id="{43B3B7EB-BA63-468D-8985-D94B364661EF}"/>
              </a:ext>
            </a:extLst>
          </p:cNvPr>
          <p:cNvSpPr/>
          <p:nvPr/>
        </p:nvSpPr>
        <p:spPr>
          <a:xfrm>
            <a:off x="8257111" y="3910412"/>
            <a:ext cx="712054"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Require</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MFA</a:t>
            </a:r>
          </a:p>
        </p:txBody>
      </p:sp>
      <p:grpSp>
        <p:nvGrpSpPr>
          <p:cNvPr id="447" name="Controls: MFA">
            <a:extLst>
              <a:ext uri="{FF2B5EF4-FFF2-40B4-BE49-F238E27FC236}">
                <a16:creationId xmlns:a16="http://schemas.microsoft.com/office/drawing/2014/main" id="{D0D8CEE0-6E08-41D1-ABA0-926F8DCB4DE4}"/>
              </a:ext>
            </a:extLst>
          </p:cNvPr>
          <p:cNvGrpSpPr/>
          <p:nvPr/>
        </p:nvGrpSpPr>
        <p:grpSpPr>
          <a:xfrm>
            <a:off x="7589747" y="3785234"/>
            <a:ext cx="668738" cy="668738"/>
            <a:chOff x="6689925" y="2070504"/>
            <a:chExt cx="896425" cy="896425"/>
          </a:xfrm>
        </p:grpSpPr>
        <p:grpSp>
          <p:nvGrpSpPr>
            <p:cNvPr id="448" name="Group 447">
              <a:extLst>
                <a:ext uri="{FF2B5EF4-FFF2-40B4-BE49-F238E27FC236}">
                  <a16:creationId xmlns:a16="http://schemas.microsoft.com/office/drawing/2014/main" id="{53BA4562-DC12-4EE6-881F-7A559B5CFFAC}"/>
                </a:ext>
              </a:extLst>
            </p:cNvPr>
            <p:cNvGrpSpPr/>
            <p:nvPr/>
          </p:nvGrpSpPr>
          <p:grpSpPr>
            <a:xfrm>
              <a:off x="6689925" y="2070504"/>
              <a:ext cx="896425" cy="896425"/>
              <a:chOff x="8603515" y="2504434"/>
              <a:chExt cx="1600200" cy="1600200"/>
            </a:xfrm>
          </p:grpSpPr>
          <p:sp>
            <p:nvSpPr>
              <p:cNvPr id="450" name="Oval 449">
                <a:extLst>
                  <a:ext uri="{FF2B5EF4-FFF2-40B4-BE49-F238E27FC236}">
                    <a16:creationId xmlns:a16="http://schemas.microsoft.com/office/drawing/2014/main" id="{7582B8FF-925F-459C-9053-EE2DB4E147FF}"/>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Circle: Hollow 450">
                <a:extLst>
                  <a:ext uri="{FF2B5EF4-FFF2-40B4-BE49-F238E27FC236}">
                    <a16:creationId xmlns:a16="http://schemas.microsoft.com/office/drawing/2014/main" id="{6A00CA83-1916-4876-9BAB-4A312C54ACED}"/>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49" name="Picture 448">
              <a:extLst>
                <a:ext uri="{FF2B5EF4-FFF2-40B4-BE49-F238E27FC236}">
                  <a16:creationId xmlns:a16="http://schemas.microsoft.com/office/drawing/2014/main" id="{B773DAB6-9306-462D-806A-53DFB9008917}"/>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452" name="Rectangle 451">
            <a:extLst>
              <a:ext uri="{FF2B5EF4-FFF2-40B4-BE49-F238E27FC236}">
                <a16:creationId xmlns:a16="http://schemas.microsoft.com/office/drawing/2014/main" id="{8B99EB68-DA4D-441F-B9C1-6C3014CC535F}"/>
              </a:ext>
            </a:extLst>
          </p:cNvPr>
          <p:cNvSpPr/>
          <p:nvPr/>
        </p:nvSpPr>
        <p:spPr>
          <a:xfrm>
            <a:off x="7744181" y="2511026"/>
            <a:ext cx="990977"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Allow/block</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access</a:t>
            </a:r>
          </a:p>
        </p:txBody>
      </p:sp>
      <p:sp>
        <p:nvSpPr>
          <p:cNvPr id="453" name="Rectangle 452">
            <a:extLst>
              <a:ext uri="{FF2B5EF4-FFF2-40B4-BE49-F238E27FC236}">
                <a16:creationId xmlns:a16="http://schemas.microsoft.com/office/drawing/2014/main" id="{10D28F7E-044B-4286-9AD2-4B94BF549D74}"/>
              </a:ext>
            </a:extLst>
          </p:cNvPr>
          <p:cNvSpPr/>
          <p:nvPr/>
        </p:nvSpPr>
        <p:spPr>
          <a:xfrm>
            <a:off x="7744180" y="5309797"/>
            <a:ext cx="1172116"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Block legacy</a:t>
            </a:r>
            <a:b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authentication</a:t>
            </a:r>
          </a:p>
        </p:txBody>
      </p:sp>
      <p:grpSp>
        <p:nvGrpSpPr>
          <p:cNvPr id="454" name="Controls: Deny">
            <a:extLst>
              <a:ext uri="{FF2B5EF4-FFF2-40B4-BE49-F238E27FC236}">
                <a16:creationId xmlns:a16="http://schemas.microsoft.com/office/drawing/2014/main" id="{DC166407-8178-4495-8AEF-5DB2425818D1}"/>
              </a:ext>
            </a:extLst>
          </p:cNvPr>
          <p:cNvGrpSpPr/>
          <p:nvPr/>
        </p:nvGrpSpPr>
        <p:grpSpPr>
          <a:xfrm>
            <a:off x="7058782" y="5184620"/>
            <a:ext cx="668738" cy="668738"/>
            <a:chOff x="6689925" y="3891070"/>
            <a:chExt cx="896425" cy="896425"/>
          </a:xfrm>
        </p:grpSpPr>
        <p:grpSp>
          <p:nvGrpSpPr>
            <p:cNvPr id="455" name="Group 454">
              <a:extLst>
                <a:ext uri="{FF2B5EF4-FFF2-40B4-BE49-F238E27FC236}">
                  <a16:creationId xmlns:a16="http://schemas.microsoft.com/office/drawing/2014/main" id="{02F29BCE-6A84-41A1-B37D-B059A60DBD04}"/>
                </a:ext>
              </a:extLst>
            </p:cNvPr>
            <p:cNvGrpSpPr/>
            <p:nvPr/>
          </p:nvGrpSpPr>
          <p:grpSpPr>
            <a:xfrm>
              <a:off x="6689925" y="3891070"/>
              <a:ext cx="896425" cy="896425"/>
              <a:chOff x="8603515" y="2504434"/>
              <a:chExt cx="1600200" cy="1600200"/>
            </a:xfrm>
          </p:grpSpPr>
          <p:sp>
            <p:nvSpPr>
              <p:cNvPr id="457" name="Oval 456">
                <a:extLst>
                  <a:ext uri="{FF2B5EF4-FFF2-40B4-BE49-F238E27FC236}">
                    <a16:creationId xmlns:a16="http://schemas.microsoft.com/office/drawing/2014/main" id="{C340E416-53E5-4260-9BF7-AD293F6674CF}"/>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Circle: Hollow 457">
                <a:extLst>
                  <a:ext uri="{FF2B5EF4-FFF2-40B4-BE49-F238E27FC236}">
                    <a16:creationId xmlns:a16="http://schemas.microsoft.com/office/drawing/2014/main" id="{867422BB-5D05-46DD-B12C-A941CA2A69A2}"/>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6" name="Freeform: Shape 455">
              <a:extLst>
                <a:ext uri="{FF2B5EF4-FFF2-40B4-BE49-F238E27FC236}">
                  <a16:creationId xmlns:a16="http://schemas.microsoft.com/office/drawing/2014/main" id="{4B36C7EB-0FBF-4FB8-B48F-018DAFA39B42}"/>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9" name="Rectangle 458">
            <a:extLst>
              <a:ext uri="{FF2B5EF4-FFF2-40B4-BE49-F238E27FC236}">
                <a16:creationId xmlns:a16="http://schemas.microsoft.com/office/drawing/2014/main" id="{9D31449C-8B6E-410E-A6CE-D67DC34DAE2A}"/>
              </a:ext>
            </a:extLst>
          </p:cNvPr>
          <p:cNvSpPr/>
          <p:nvPr/>
        </p:nvSpPr>
        <p:spPr>
          <a:xfrm>
            <a:off x="8135030" y="4568483"/>
            <a:ext cx="835485" cy="595356"/>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Force</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password</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reset</a:t>
            </a:r>
          </a:p>
        </p:txBody>
      </p:sp>
      <p:grpSp>
        <p:nvGrpSpPr>
          <p:cNvPr id="460" name="Controls: Force password reset">
            <a:extLst>
              <a:ext uri="{FF2B5EF4-FFF2-40B4-BE49-F238E27FC236}">
                <a16:creationId xmlns:a16="http://schemas.microsoft.com/office/drawing/2014/main" id="{716740A4-A0E4-4D2F-AB09-50F2F34472FC}"/>
              </a:ext>
            </a:extLst>
          </p:cNvPr>
          <p:cNvGrpSpPr/>
          <p:nvPr/>
        </p:nvGrpSpPr>
        <p:grpSpPr>
          <a:xfrm>
            <a:off x="7461435" y="4527127"/>
            <a:ext cx="668738" cy="668738"/>
            <a:chOff x="6887735" y="2980787"/>
            <a:chExt cx="896425" cy="896425"/>
          </a:xfrm>
        </p:grpSpPr>
        <p:grpSp>
          <p:nvGrpSpPr>
            <p:cNvPr id="461" name="Group 460">
              <a:extLst>
                <a:ext uri="{FF2B5EF4-FFF2-40B4-BE49-F238E27FC236}">
                  <a16:creationId xmlns:a16="http://schemas.microsoft.com/office/drawing/2014/main" id="{8354D0B0-DFD2-4884-9635-BC2CC00FC687}"/>
                </a:ext>
              </a:extLst>
            </p:cNvPr>
            <p:cNvGrpSpPr/>
            <p:nvPr/>
          </p:nvGrpSpPr>
          <p:grpSpPr>
            <a:xfrm>
              <a:off x="6887735" y="2980787"/>
              <a:ext cx="896425" cy="896425"/>
              <a:chOff x="8603515" y="2504434"/>
              <a:chExt cx="1600200" cy="1600200"/>
            </a:xfrm>
          </p:grpSpPr>
          <p:sp>
            <p:nvSpPr>
              <p:cNvPr id="468" name="Oval 467">
                <a:extLst>
                  <a:ext uri="{FF2B5EF4-FFF2-40B4-BE49-F238E27FC236}">
                    <a16:creationId xmlns:a16="http://schemas.microsoft.com/office/drawing/2014/main" id="{312E5159-DD4E-461D-9F76-FD3E22410D38}"/>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Circle: Hollow 468">
                <a:extLst>
                  <a:ext uri="{FF2B5EF4-FFF2-40B4-BE49-F238E27FC236}">
                    <a16:creationId xmlns:a16="http://schemas.microsoft.com/office/drawing/2014/main" id="{B00BB650-1E09-42BF-867A-66E41E0B624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2" name="Group 461">
              <a:extLst>
                <a:ext uri="{FF2B5EF4-FFF2-40B4-BE49-F238E27FC236}">
                  <a16:creationId xmlns:a16="http://schemas.microsoft.com/office/drawing/2014/main" id="{45B5A3CF-1CA4-4422-B2C2-BC79532795AB}"/>
                </a:ext>
              </a:extLst>
            </p:cNvPr>
            <p:cNvGrpSpPr/>
            <p:nvPr/>
          </p:nvGrpSpPr>
          <p:grpSpPr>
            <a:xfrm>
              <a:off x="6965525" y="3299914"/>
              <a:ext cx="704934" cy="268928"/>
              <a:chOff x="9292873" y="3800013"/>
              <a:chExt cx="719069" cy="274320"/>
            </a:xfrm>
          </p:grpSpPr>
          <p:grpSp>
            <p:nvGrpSpPr>
              <p:cNvPr id="463" name="Group 462">
                <a:extLst>
                  <a:ext uri="{FF2B5EF4-FFF2-40B4-BE49-F238E27FC236}">
                    <a16:creationId xmlns:a16="http://schemas.microsoft.com/office/drawing/2014/main" id="{87B9129D-29AF-4D9F-B486-88C704996CC8}"/>
                  </a:ext>
                </a:extLst>
              </p:cNvPr>
              <p:cNvGrpSpPr>
                <a:grpSpLocks noChangeAspect="1"/>
              </p:cNvGrpSpPr>
              <p:nvPr/>
            </p:nvGrpSpPr>
            <p:grpSpPr>
              <a:xfrm>
                <a:off x="9492252" y="3822873"/>
                <a:ext cx="519690" cy="228600"/>
                <a:chOff x="8169311" y="5982085"/>
                <a:chExt cx="1251679" cy="550587"/>
              </a:xfrm>
            </p:grpSpPr>
            <p:sp>
              <p:nvSpPr>
                <p:cNvPr id="466" name="Rectangle 465">
                  <a:extLst>
                    <a:ext uri="{FF2B5EF4-FFF2-40B4-BE49-F238E27FC236}">
                      <a16:creationId xmlns:a16="http://schemas.microsoft.com/office/drawing/2014/main" id="{A099A3FF-4E0C-4A18-A984-FB71073788D1}"/>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58141" marR="0" lvl="0" indent="0" algn="l" defTabSz="806331" rtl="0" eaLnBrk="1" fontAlgn="base" latinLnBrk="0" hangingPunct="1">
                    <a:lnSpc>
                      <a:spcPct val="90000"/>
                    </a:lnSpc>
                    <a:spcBef>
                      <a:spcPts val="0"/>
                    </a:spcBef>
                    <a:spcAft>
                      <a:spcPct val="0"/>
                    </a:spcAft>
                    <a:buClrTx/>
                    <a:buSzTx/>
                    <a:buFontTx/>
                    <a:buNone/>
                    <a:tabLst/>
                    <a:defRPr/>
                  </a:pPr>
                  <a:endParaRPr kumimoji="0" lang="en-US" sz="908" b="0" i="0" u="none" strike="noStrike" kern="0" cap="none" spc="0" normalizeH="0" baseline="0" noProof="0">
                    <a:ln>
                      <a:noFill/>
                    </a:ln>
                    <a:solidFill>
                      <a:srgbClr val="FFFFFF"/>
                    </a:solidFill>
                    <a:effectLst/>
                    <a:uLnTx/>
                    <a:uFillTx/>
                    <a:latin typeface="Segoe UI"/>
                    <a:ea typeface="+mn-ea"/>
                    <a:cs typeface="+mn-cs"/>
                  </a:endParaRPr>
                </a:p>
              </p:txBody>
            </p:sp>
            <p:sp>
              <p:nvSpPr>
                <p:cNvPr id="467" name="Rectangle 466">
                  <a:extLst>
                    <a:ext uri="{FF2B5EF4-FFF2-40B4-BE49-F238E27FC236}">
                      <a16:creationId xmlns:a16="http://schemas.microsoft.com/office/drawing/2014/main" id="{012C269C-29A4-48CF-AA83-1CD2913CAABD}"/>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06331" rtl="0" eaLnBrk="1" fontAlgn="base" latinLnBrk="0" hangingPunct="1">
                    <a:lnSpc>
                      <a:spcPct val="90000"/>
                    </a:lnSpc>
                    <a:spcBef>
                      <a:spcPts val="0"/>
                    </a:spcBef>
                    <a:spcAft>
                      <a:spcPct val="0"/>
                    </a:spcAft>
                    <a:buClrTx/>
                    <a:buSzTx/>
                    <a:buFontTx/>
                    <a:buNone/>
                    <a:tabLst/>
                    <a:defRPr/>
                  </a:pPr>
                  <a:r>
                    <a:rPr kumimoji="0" lang="en-US" sz="1038" b="0" i="0" u="none" strike="noStrike" kern="0" cap="none" spc="0" normalizeH="0" baseline="0" noProof="0">
                      <a:ln>
                        <a:noFill/>
                      </a:ln>
                      <a:solidFill>
                        <a:srgbClr val="FFFFFF"/>
                      </a:solidFill>
                      <a:effectLst/>
                      <a:uLnTx/>
                      <a:uFillTx/>
                      <a:latin typeface="Segoe UI"/>
                      <a:ea typeface="+mn-ea"/>
                      <a:cs typeface="+mn-cs"/>
                    </a:rPr>
                    <a:t>  ******</a:t>
                  </a:r>
                </a:p>
              </p:txBody>
            </p:sp>
          </p:grpSp>
          <p:sp>
            <p:nvSpPr>
              <p:cNvPr id="464" name="Oval 463">
                <a:extLst>
                  <a:ext uri="{FF2B5EF4-FFF2-40B4-BE49-F238E27FC236}">
                    <a16:creationId xmlns:a16="http://schemas.microsoft.com/office/drawing/2014/main" id="{3563946D-A79D-4358-947C-B64A7C2AB986}"/>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0339" rIns="0" bIns="40339" numCol="1" rtlCol="0" anchor="ctr" anchorCtr="0" compatLnSpc="1">
                <a:prstTxWarp prst="textNoShape">
                  <a:avLst/>
                </a:prstTxWarp>
              </a:bodyPr>
              <a:lstStyle/>
              <a:p>
                <a:pPr marL="0" marR="0" lvl="0" indent="0" algn="ctr" defTabSz="806485"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DB104F39-42AA-42FD-A31E-885B1409C207}"/>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70" name="Rectangle 469">
            <a:extLst>
              <a:ext uri="{FF2B5EF4-FFF2-40B4-BE49-F238E27FC236}">
                <a16:creationId xmlns:a16="http://schemas.microsoft.com/office/drawing/2014/main" id="{43D26B14-2473-4456-8AEC-521407CE3665}"/>
              </a:ext>
            </a:extLst>
          </p:cNvPr>
          <p:cNvSpPr/>
          <p:nvPr/>
        </p:nvSpPr>
        <p:spPr>
          <a:xfrm>
            <a:off x="8142177" y="3168518"/>
            <a:ext cx="691215"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Limited</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access</a:t>
            </a:r>
          </a:p>
        </p:txBody>
      </p:sp>
      <p:grpSp>
        <p:nvGrpSpPr>
          <p:cNvPr id="471" name="Controls: Limit access">
            <a:extLst>
              <a:ext uri="{FF2B5EF4-FFF2-40B4-BE49-F238E27FC236}">
                <a16:creationId xmlns:a16="http://schemas.microsoft.com/office/drawing/2014/main" id="{85195616-3844-4DCF-88C4-3396BED90775}"/>
              </a:ext>
            </a:extLst>
          </p:cNvPr>
          <p:cNvGrpSpPr/>
          <p:nvPr/>
        </p:nvGrpSpPr>
        <p:grpSpPr>
          <a:xfrm>
            <a:off x="7461435" y="3043340"/>
            <a:ext cx="668738" cy="668738"/>
            <a:chOff x="6184395" y="4693508"/>
            <a:chExt cx="896425" cy="896425"/>
          </a:xfrm>
        </p:grpSpPr>
        <p:grpSp>
          <p:nvGrpSpPr>
            <p:cNvPr id="472" name="Group 471">
              <a:extLst>
                <a:ext uri="{FF2B5EF4-FFF2-40B4-BE49-F238E27FC236}">
                  <a16:creationId xmlns:a16="http://schemas.microsoft.com/office/drawing/2014/main" id="{58CADBA3-3F1D-4DB3-A79A-903E18B5586F}"/>
                </a:ext>
              </a:extLst>
            </p:cNvPr>
            <p:cNvGrpSpPr/>
            <p:nvPr/>
          </p:nvGrpSpPr>
          <p:grpSpPr>
            <a:xfrm>
              <a:off x="6184395" y="4693508"/>
              <a:ext cx="896425" cy="896425"/>
              <a:chOff x="8603515" y="2504434"/>
              <a:chExt cx="1600200" cy="1600200"/>
            </a:xfrm>
          </p:grpSpPr>
          <p:sp>
            <p:nvSpPr>
              <p:cNvPr id="477" name="Oval 476">
                <a:extLst>
                  <a:ext uri="{FF2B5EF4-FFF2-40B4-BE49-F238E27FC236}">
                    <a16:creationId xmlns:a16="http://schemas.microsoft.com/office/drawing/2014/main" id="{28F382EC-6ABA-4EE4-996C-A29E93D94E82}"/>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8" name="Circle: Hollow 477">
                <a:extLst>
                  <a:ext uri="{FF2B5EF4-FFF2-40B4-BE49-F238E27FC236}">
                    <a16:creationId xmlns:a16="http://schemas.microsoft.com/office/drawing/2014/main" id="{77D8C518-266E-4809-BBCD-922ACEFACD2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3" name="Group 472">
              <a:extLst>
                <a:ext uri="{FF2B5EF4-FFF2-40B4-BE49-F238E27FC236}">
                  <a16:creationId xmlns:a16="http://schemas.microsoft.com/office/drawing/2014/main" id="{CC0B28EA-C36F-47C7-8116-F77C55D77C51}"/>
                </a:ext>
              </a:extLst>
            </p:cNvPr>
            <p:cNvGrpSpPr/>
            <p:nvPr/>
          </p:nvGrpSpPr>
          <p:grpSpPr>
            <a:xfrm>
              <a:off x="6421307" y="4884326"/>
              <a:ext cx="448213" cy="472342"/>
              <a:chOff x="4098925" y="2751141"/>
              <a:chExt cx="1798639" cy="1895477"/>
            </a:xfrm>
            <a:solidFill>
              <a:srgbClr val="505050"/>
            </a:solidFill>
          </p:grpSpPr>
          <p:sp>
            <p:nvSpPr>
              <p:cNvPr id="474" name="Freeform 1">
                <a:extLst>
                  <a:ext uri="{FF2B5EF4-FFF2-40B4-BE49-F238E27FC236}">
                    <a16:creationId xmlns:a16="http://schemas.microsoft.com/office/drawing/2014/main" id="{1C8C1322-1F88-4CFE-8908-C2A59DCB807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79070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5" name="Freeform 2">
                <a:extLst>
                  <a:ext uri="{FF2B5EF4-FFF2-40B4-BE49-F238E27FC236}">
                    <a16:creationId xmlns:a16="http://schemas.microsoft.com/office/drawing/2014/main" id="{7418DAE1-56BD-4F4E-B9F0-951A8DBB207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79070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6" name="Freeform 3">
                <a:extLst>
                  <a:ext uri="{FF2B5EF4-FFF2-40B4-BE49-F238E27FC236}">
                    <a16:creationId xmlns:a16="http://schemas.microsoft.com/office/drawing/2014/main" id="{76DCEE81-ED36-4108-888C-73B3CB4EB214}"/>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79070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479" name="Rectangle 478">
            <a:extLst>
              <a:ext uri="{FF2B5EF4-FFF2-40B4-BE49-F238E27FC236}">
                <a16:creationId xmlns:a16="http://schemas.microsoft.com/office/drawing/2014/main" id="{5454DBC1-45A2-4EE8-88C2-40D5BC8DB751}"/>
              </a:ext>
            </a:extLst>
          </p:cNvPr>
          <p:cNvSpPr/>
          <p:nvPr/>
        </p:nvSpPr>
        <p:spPr>
          <a:xfrm>
            <a:off x="6968080" y="1579021"/>
            <a:ext cx="1107932" cy="379848"/>
          </a:xfrm>
          <a:prstGeom prst="rect">
            <a:avLst/>
          </a:prstGeom>
        </p:spPr>
        <p:txBody>
          <a:bodyPr wrap="none">
            <a:spAutoFit/>
          </a:bodyPr>
          <a:lstStyle/>
          <a:p>
            <a:pPr marL="0" marR="0" lvl="0" indent="0" algn="ctr" defTabSz="790704" rtl="0" eaLnBrk="1" fontAlgn="auto" latinLnBrk="0" hangingPunct="1">
              <a:lnSpc>
                <a:spcPct val="90000"/>
              </a:lnSpc>
              <a:spcBef>
                <a:spcPts val="0"/>
              </a:spcBef>
              <a:spcAft>
                <a:spcPts val="0"/>
              </a:spcAft>
              <a:buClrTx/>
              <a:buSzTx/>
              <a:buFontTx/>
              <a:buNone/>
              <a:tabLst/>
              <a:defRPr/>
            </a:pPr>
            <a:r>
              <a:rPr kumimoji="0" lang="en-US" sz="2076" b="0" i="0" u="none" strike="noStrike" kern="0" cap="none" spc="-61" normalizeH="0" baseline="0" noProof="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480" name="Rectangle 479">
            <a:extLst>
              <a:ext uri="{FF2B5EF4-FFF2-40B4-BE49-F238E27FC236}">
                <a16:creationId xmlns:a16="http://schemas.microsoft.com/office/drawing/2014/main" id="{9D3C7711-BBC4-487D-9543-D6120F2650AD}"/>
              </a:ext>
            </a:extLst>
          </p:cNvPr>
          <p:cNvSpPr/>
          <p:nvPr/>
        </p:nvSpPr>
        <p:spPr bwMode="auto">
          <a:xfrm>
            <a:off x="2579354" y="3896615"/>
            <a:ext cx="1609687" cy="44037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1" name="Condition: Location">
            <a:extLst>
              <a:ext uri="{FF2B5EF4-FFF2-40B4-BE49-F238E27FC236}">
                <a16:creationId xmlns:a16="http://schemas.microsoft.com/office/drawing/2014/main" id="{BA80B526-08EC-4298-BB29-3ACA6D9B1ACE}"/>
              </a:ext>
            </a:extLst>
          </p:cNvPr>
          <p:cNvGrpSpPr/>
          <p:nvPr/>
        </p:nvGrpSpPr>
        <p:grpSpPr>
          <a:xfrm>
            <a:off x="3372598" y="4258996"/>
            <a:ext cx="680009" cy="680011"/>
            <a:chOff x="-1490654" y="4458718"/>
            <a:chExt cx="896425" cy="896425"/>
          </a:xfrm>
        </p:grpSpPr>
        <p:sp>
          <p:nvSpPr>
            <p:cNvPr id="482" name="Oval 481">
              <a:extLst>
                <a:ext uri="{FF2B5EF4-FFF2-40B4-BE49-F238E27FC236}">
                  <a16:creationId xmlns:a16="http://schemas.microsoft.com/office/drawing/2014/main" id="{11ABE69F-A0BF-47D2-83A6-E94004B40FC8}"/>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Freeform 145">
              <a:extLst>
                <a:ext uri="{FF2B5EF4-FFF2-40B4-BE49-F238E27FC236}">
                  <a16:creationId xmlns:a16="http://schemas.microsoft.com/office/drawing/2014/main" id="{D4329563-26AF-490E-840B-FDEFE69D683B}"/>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0678" tIns="40339" rIns="80678" bIns="40339"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484" name="Condition: Apps">
            <a:extLst>
              <a:ext uri="{FF2B5EF4-FFF2-40B4-BE49-F238E27FC236}">
                <a16:creationId xmlns:a16="http://schemas.microsoft.com/office/drawing/2014/main" id="{F24847D7-B4E1-4AFF-8467-C5A958351985}"/>
              </a:ext>
            </a:extLst>
          </p:cNvPr>
          <p:cNvGrpSpPr>
            <a:grpSpLocks noChangeAspect="1"/>
          </p:cNvGrpSpPr>
          <p:nvPr/>
        </p:nvGrpSpPr>
        <p:grpSpPr>
          <a:xfrm>
            <a:off x="3719075" y="5034618"/>
            <a:ext cx="680009" cy="680011"/>
            <a:chOff x="10968827" y="1678521"/>
            <a:chExt cx="758952" cy="758953"/>
          </a:xfrm>
        </p:grpSpPr>
        <p:sp>
          <p:nvSpPr>
            <p:cNvPr id="485" name="Oval 484">
              <a:extLst>
                <a:ext uri="{FF2B5EF4-FFF2-40B4-BE49-F238E27FC236}">
                  <a16:creationId xmlns:a16="http://schemas.microsoft.com/office/drawing/2014/main" id="{E39EFC32-834E-4F38-A1C1-87435E0D7583}"/>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86" name="Group 485">
              <a:extLst>
                <a:ext uri="{FF2B5EF4-FFF2-40B4-BE49-F238E27FC236}">
                  <a16:creationId xmlns:a16="http://schemas.microsoft.com/office/drawing/2014/main" id="{0E89F769-BEC9-440A-9600-F074C1C3013D}"/>
                </a:ext>
              </a:extLst>
            </p:cNvPr>
            <p:cNvGrpSpPr/>
            <p:nvPr/>
          </p:nvGrpSpPr>
          <p:grpSpPr>
            <a:xfrm>
              <a:off x="11150726" y="1863657"/>
              <a:ext cx="405343" cy="399538"/>
              <a:chOff x="9168011" y="5170684"/>
              <a:chExt cx="665163" cy="655637"/>
            </a:xfrm>
          </p:grpSpPr>
          <p:sp>
            <p:nvSpPr>
              <p:cNvPr id="487" name="Freeform 44">
                <a:extLst>
                  <a:ext uri="{FF2B5EF4-FFF2-40B4-BE49-F238E27FC236}">
                    <a16:creationId xmlns:a16="http://schemas.microsoft.com/office/drawing/2014/main" id="{B940FEB6-C99C-4805-B9AC-3C2A685A190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88" name="Freeform 45">
                <a:extLst>
                  <a:ext uri="{FF2B5EF4-FFF2-40B4-BE49-F238E27FC236}">
                    <a16:creationId xmlns:a16="http://schemas.microsoft.com/office/drawing/2014/main" id="{AFB1374B-904F-4C4D-B975-A53D86D538A3}"/>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89" name="Freeform 46">
                <a:extLst>
                  <a:ext uri="{FF2B5EF4-FFF2-40B4-BE49-F238E27FC236}">
                    <a16:creationId xmlns:a16="http://schemas.microsoft.com/office/drawing/2014/main" id="{B946D15C-90C4-402F-AA10-B75617D47B32}"/>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90" name="Freeform 47">
                <a:extLst>
                  <a:ext uri="{FF2B5EF4-FFF2-40B4-BE49-F238E27FC236}">
                    <a16:creationId xmlns:a16="http://schemas.microsoft.com/office/drawing/2014/main" id="{D0C4E63B-F07F-40DB-8D48-D679E2E1C7FF}"/>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491" name="Condition: Devices">
            <a:extLst>
              <a:ext uri="{FF2B5EF4-FFF2-40B4-BE49-F238E27FC236}">
                <a16:creationId xmlns:a16="http://schemas.microsoft.com/office/drawing/2014/main" id="{0F0339BA-4DF5-49E8-8168-1DFCB3CAEB94}"/>
              </a:ext>
            </a:extLst>
          </p:cNvPr>
          <p:cNvGrpSpPr>
            <a:grpSpLocks noChangeAspect="1"/>
          </p:cNvGrpSpPr>
          <p:nvPr/>
        </p:nvGrpSpPr>
        <p:grpSpPr>
          <a:xfrm>
            <a:off x="3372598" y="3271993"/>
            <a:ext cx="680009" cy="680011"/>
            <a:chOff x="8997947" y="1475843"/>
            <a:chExt cx="1187753" cy="1187753"/>
          </a:xfrm>
        </p:grpSpPr>
        <p:sp>
          <p:nvSpPr>
            <p:cNvPr id="492" name="Oval 491">
              <a:extLst>
                <a:ext uri="{FF2B5EF4-FFF2-40B4-BE49-F238E27FC236}">
                  <a16:creationId xmlns:a16="http://schemas.microsoft.com/office/drawing/2014/main" id="{24CBA622-E780-4A4B-993D-A4C160CBFDC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3" name="Group 492">
              <a:extLst>
                <a:ext uri="{FF2B5EF4-FFF2-40B4-BE49-F238E27FC236}">
                  <a16:creationId xmlns:a16="http://schemas.microsoft.com/office/drawing/2014/main" id="{76D1E2F9-219B-4D95-92F0-1291AD7EB824}"/>
                </a:ext>
              </a:extLst>
            </p:cNvPr>
            <p:cNvGrpSpPr/>
            <p:nvPr/>
          </p:nvGrpSpPr>
          <p:grpSpPr>
            <a:xfrm>
              <a:off x="9290152" y="1848014"/>
              <a:ext cx="576390" cy="488371"/>
              <a:chOff x="4947743" y="5339803"/>
              <a:chExt cx="825499" cy="706436"/>
            </a:xfrm>
          </p:grpSpPr>
          <p:sp>
            <p:nvSpPr>
              <p:cNvPr id="494" name="Freeform 5">
                <a:extLst>
                  <a:ext uri="{FF2B5EF4-FFF2-40B4-BE49-F238E27FC236}">
                    <a16:creationId xmlns:a16="http://schemas.microsoft.com/office/drawing/2014/main" id="{5A5BA653-7C93-4517-B814-062DA8BA85D3}"/>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6">
                <a:extLst>
                  <a:ext uri="{FF2B5EF4-FFF2-40B4-BE49-F238E27FC236}">
                    <a16:creationId xmlns:a16="http://schemas.microsoft.com/office/drawing/2014/main" id="{DEB2277A-4976-4860-B310-71E8F1E8971C}"/>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6" name="Freeform 7">
                <a:extLst>
                  <a:ext uri="{FF2B5EF4-FFF2-40B4-BE49-F238E27FC236}">
                    <a16:creationId xmlns:a16="http://schemas.microsoft.com/office/drawing/2014/main" id="{D8488B83-1FF8-4D5B-A017-470D4BFEB3E4}"/>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7" name="Freeform 8">
                <a:extLst>
                  <a:ext uri="{FF2B5EF4-FFF2-40B4-BE49-F238E27FC236}">
                    <a16:creationId xmlns:a16="http://schemas.microsoft.com/office/drawing/2014/main" id="{CE94A88A-5F68-402E-ABCC-D9AB7D7752C5}"/>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8" name="Line 9">
                <a:extLst>
                  <a:ext uri="{FF2B5EF4-FFF2-40B4-BE49-F238E27FC236}">
                    <a16:creationId xmlns:a16="http://schemas.microsoft.com/office/drawing/2014/main" id="{EDFA8AD3-4AAD-4B35-B74D-2D7B38E6D773}"/>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9" name="Line 10">
                <a:extLst>
                  <a:ext uri="{FF2B5EF4-FFF2-40B4-BE49-F238E27FC236}">
                    <a16:creationId xmlns:a16="http://schemas.microsoft.com/office/drawing/2014/main" id="{658F39B0-AD56-49D7-9343-177C244A86CB}"/>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00" name="Condition: Users">
            <a:extLst>
              <a:ext uri="{FF2B5EF4-FFF2-40B4-BE49-F238E27FC236}">
                <a16:creationId xmlns:a16="http://schemas.microsoft.com/office/drawing/2014/main" id="{6615DD81-3E98-45D1-B3E1-4369F3BDA752}"/>
              </a:ext>
            </a:extLst>
          </p:cNvPr>
          <p:cNvGrpSpPr/>
          <p:nvPr/>
        </p:nvGrpSpPr>
        <p:grpSpPr>
          <a:xfrm>
            <a:off x="3719075" y="2510047"/>
            <a:ext cx="680009" cy="680011"/>
            <a:chOff x="2389913" y="1545064"/>
            <a:chExt cx="896425" cy="896425"/>
          </a:xfrm>
        </p:grpSpPr>
        <p:sp>
          <p:nvSpPr>
            <p:cNvPr id="501" name="Oval 500">
              <a:extLst>
                <a:ext uri="{FF2B5EF4-FFF2-40B4-BE49-F238E27FC236}">
                  <a16:creationId xmlns:a16="http://schemas.microsoft.com/office/drawing/2014/main" id="{F44E75A8-5535-4BBD-854F-4CF2A6E455EA}"/>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a:extLst>
                <a:ext uri="{FF2B5EF4-FFF2-40B4-BE49-F238E27FC236}">
                  <a16:creationId xmlns:a16="http://schemas.microsoft.com/office/drawing/2014/main" id="{4B9518E5-C778-4BD4-A7FB-4ECBB4635B68}"/>
                </a:ext>
              </a:extLst>
            </p:cNvPr>
            <p:cNvGrpSpPr/>
            <p:nvPr/>
          </p:nvGrpSpPr>
          <p:grpSpPr>
            <a:xfrm>
              <a:off x="2677696" y="1796615"/>
              <a:ext cx="320858" cy="381540"/>
              <a:chOff x="6701391" y="5898584"/>
              <a:chExt cx="414034" cy="492343"/>
            </a:xfrm>
          </p:grpSpPr>
          <p:sp>
            <p:nvSpPr>
              <p:cNvPr id="503" name="Freeform 9">
                <a:extLst>
                  <a:ext uri="{FF2B5EF4-FFF2-40B4-BE49-F238E27FC236}">
                    <a16:creationId xmlns:a16="http://schemas.microsoft.com/office/drawing/2014/main" id="{BA0B9013-4780-4BC9-8C67-8F075D56198C}"/>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sp>
            <p:nvSpPr>
              <p:cNvPr id="504" name="Oval 503">
                <a:extLst>
                  <a:ext uri="{FF2B5EF4-FFF2-40B4-BE49-F238E27FC236}">
                    <a16:creationId xmlns:a16="http://schemas.microsoft.com/office/drawing/2014/main" id="{255525E6-F472-4B62-AFF9-385E6947B1D1}"/>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505" name="Oval 504">
            <a:extLst>
              <a:ext uri="{FF2B5EF4-FFF2-40B4-BE49-F238E27FC236}">
                <a16:creationId xmlns:a16="http://schemas.microsoft.com/office/drawing/2014/main" id="{6D495B41-FEA7-45A2-9649-6C3AA4888BEC}"/>
              </a:ext>
            </a:extLst>
          </p:cNvPr>
          <p:cNvSpPr/>
          <p:nvPr/>
        </p:nvSpPr>
        <p:spPr bwMode="auto">
          <a:xfrm>
            <a:off x="4091204" y="2385848"/>
            <a:ext cx="3467706" cy="3467509"/>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55075" tIns="124061" rIns="155075" bIns="124061" numCol="1" spcCol="0" rtlCol="0" fromWordArt="0" anchor="ctr"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138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6" name="Policy Result">
            <a:extLst>
              <a:ext uri="{FF2B5EF4-FFF2-40B4-BE49-F238E27FC236}">
                <a16:creationId xmlns:a16="http://schemas.microsoft.com/office/drawing/2014/main" id="{53106835-6418-4374-92DB-1F65843EC190}"/>
              </a:ext>
            </a:extLst>
          </p:cNvPr>
          <p:cNvGrpSpPr/>
          <p:nvPr/>
        </p:nvGrpSpPr>
        <p:grpSpPr>
          <a:xfrm>
            <a:off x="5980147" y="4685545"/>
            <a:ext cx="476483" cy="477060"/>
            <a:chOff x="4912910" y="3539396"/>
            <a:chExt cx="640080" cy="640853"/>
          </a:xfrm>
        </p:grpSpPr>
        <p:sp>
          <p:nvSpPr>
            <p:cNvPr id="507" name="Oval 506">
              <a:extLst>
                <a:ext uri="{FF2B5EF4-FFF2-40B4-BE49-F238E27FC236}">
                  <a16:creationId xmlns:a16="http://schemas.microsoft.com/office/drawing/2014/main" id="{08D6BCE3-A2A3-4D2F-B4DC-6452AC69CF87}"/>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08" name="Group 155">
              <a:extLst>
                <a:ext uri="{FF2B5EF4-FFF2-40B4-BE49-F238E27FC236}">
                  <a16:creationId xmlns:a16="http://schemas.microsoft.com/office/drawing/2014/main" id="{5D9D8BF5-078E-4808-957D-CA04E6AE1538}"/>
                </a:ext>
              </a:extLst>
            </p:cNvPr>
            <p:cNvGrpSpPr>
              <a:grpSpLocks noChangeAspect="1"/>
            </p:cNvGrpSpPr>
            <p:nvPr/>
          </p:nvGrpSpPr>
          <p:grpSpPr bwMode="auto">
            <a:xfrm>
              <a:off x="4912910" y="3539396"/>
              <a:ext cx="640080" cy="640853"/>
              <a:chOff x="5006" y="757"/>
              <a:chExt cx="828" cy="829"/>
            </a:xfrm>
            <a:solidFill>
              <a:srgbClr val="0078D7"/>
            </a:solidFill>
          </p:grpSpPr>
          <p:sp>
            <p:nvSpPr>
              <p:cNvPr id="509" name="Freeform 156">
                <a:extLst>
                  <a:ext uri="{FF2B5EF4-FFF2-40B4-BE49-F238E27FC236}">
                    <a16:creationId xmlns:a16="http://schemas.microsoft.com/office/drawing/2014/main" id="{D6039796-5A79-4E9F-89C5-56F2E69DD3F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0" name="Freeform 157">
                <a:extLst>
                  <a:ext uri="{FF2B5EF4-FFF2-40B4-BE49-F238E27FC236}">
                    <a16:creationId xmlns:a16="http://schemas.microsoft.com/office/drawing/2014/main" id="{97A0727F-32F0-400F-B92F-BC8FC8163DF3}"/>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1" name="Freeform 158">
                <a:extLst>
                  <a:ext uri="{FF2B5EF4-FFF2-40B4-BE49-F238E27FC236}">
                    <a16:creationId xmlns:a16="http://schemas.microsoft.com/office/drawing/2014/main" id="{32A6AB00-BAB0-429D-B8C9-83F14FE6538C}"/>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2" name="Freeform 159">
                <a:extLst>
                  <a:ext uri="{FF2B5EF4-FFF2-40B4-BE49-F238E27FC236}">
                    <a16:creationId xmlns:a16="http://schemas.microsoft.com/office/drawing/2014/main" id="{2EC918B9-5871-422F-88CE-97C4CCDA420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3" name="Freeform 160">
                <a:extLst>
                  <a:ext uri="{FF2B5EF4-FFF2-40B4-BE49-F238E27FC236}">
                    <a16:creationId xmlns:a16="http://schemas.microsoft.com/office/drawing/2014/main" id="{4A7D473D-6463-4C7A-A592-639C0880C980}"/>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4" name="Freeform 161">
                <a:extLst>
                  <a:ext uri="{FF2B5EF4-FFF2-40B4-BE49-F238E27FC236}">
                    <a16:creationId xmlns:a16="http://schemas.microsoft.com/office/drawing/2014/main" id="{DF333732-E1C4-4067-A7A8-D93616DE62F2}"/>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5" name="Freeform 162">
                <a:extLst>
                  <a:ext uri="{FF2B5EF4-FFF2-40B4-BE49-F238E27FC236}">
                    <a16:creationId xmlns:a16="http://schemas.microsoft.com/office/drawing/2014/main" id="{F783AF22-EF75-494B-9529-8FB64E210681}"/>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6" name="Freeform 163">
                <a:extLst>
                  <a:ext uri="{FF2B5EF4-FFF2-40B4-BE49-F238E27FC236}">
                    <a16:creationId xmlns:a16="http://schemas.microsoft.com/office/drawing/2014/main" id="{D996CC2B-EA53-4884-B84D-5FC8F9510EA4}"/>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7" name="Freeform 164">
                <a:extLst>
                  <a:ext uri="{FF2B5EF4-FFF2-40B4-BE49-F238E27FC236}">
                    <a16:creationId xmlns:a16="http://schemas.microsoft.com/office/drawing/2014/main" id="{A1FE5F34-2A19-453E-AF62-AA9215084920}"/>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518" name="Isosceles Triangle 517">
            <a:extLst>
              <a:ext uri="{FF2B5EF4-FFF2-40B4-BE49-F238E27FC236}">
                <a16:creationId xmlns:a16="http://schemas.microsoft.com/office/drawing/2014/main" id="{43C4CD79-817A-449E-84B4-64F1779ECE86}"/>
              </a:ext>
            </a:extLst>
          </p:cNvPr>
          <p:cNvSpPr/>
          <p:nvPr/>
        </p:nvSpPr>
        <p:spPr bwMode="auto">
          <a:xfrm flipV="1">
            <a:off x="4877312" y="1716005"/>
            <a:ext cx="1676221" cy="1148288"/>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r>
              <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519" name="TextBox 518">
            <a:extLst>
              <a:ext uri="{FF2B5EF4-FFF2-40B4-BE49-F238E27FC236}">
                <a16:creationId xmlns:a16="http://schemas.microsoft.com/office/drawing/2014/main" id="{50BB35E8-B8D4-45E9-A6C3-E396D1B4ED15}"/>
              </a:ext>
            </a:extLst>
          </p:cNvPr>
          <p:cNvSpPr txBox="1"/>
          <p:nvPr/>
        </p:nvSpPr>
        <p:spPr>
          <a:xfrm>
            <a:off x="2242269" y="2331285"/>
            <a:ext cx="1561966"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Employee &amp; Partner</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Users and Roles</a:t>
            </a:r>
          </a:p>
        </p:txBody>
      </p:sp>
      <p:sp>
        <p:nvSpPr>
          <p:cNvPr id="520" name="TextBox 519">
            <a:extLst>
              <a:ext uri="{FF2B5EF4-FFF2-40B4-BE49-F238E27FC236}">
                <a16:creationId xmlns:a16="http://schemas.microsoft.com/office/drawing/2014/main" id="{2CBC9D80-5C14-43C6-9A2A-636DB6400AA6}"/>
              </a:ext>
            </a:extLst>
          </p:cNvPr>
          <p:cNvSpPr txBox="1"/>
          <p:nvPr/>
        </p:nvSpPr>
        <p:spPr>
          <a:xfrm>
            <a:off x="2003881" y="3084925"/>
            <a:ext cx="1454245"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Trusted &amp;</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Compliant Devices</a:t>
            </a:r>
          </a:p>
        </p:txBody>
      </p:sp>
      <p:sp>
        <p:nvSpPr>
          <p:cNvPr id="521" name="TextBox 520">
            <a:extLst>
              <a:ext uri="{FF2B5EF4-FFF2-40B4-BE49-F238E27FC236}">
                <a16:creationId xmlns:a16="http://schemas.microsoft.com/office/drawing/2014/main" id="{BB27236A-E457-4995-9EF2-C90737FCA63A}"/>
              </a:ext>
            </a:extLst>
          </p:cNvPr>
          <p:cNvSpPr txBox="1"/>
          <p:nvPr/>
        </p:nvSpPr>
        <p:spPr>
          <a:xfrm>
            <a:off x="2175802" y="4700391"/>
            <a:ext cx="1261564"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Physical &amp;</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Virtual Location</a:t>
            </a:r>
          </a:p>
        </p:txBody>
      </p:sp>
      <p:sp>
        <p:nvSpPr>
          <p:cNvPr id="522" name="TextBox 521">
            <a:extLst>
              <a:ext uri="{FF2B5EF4-FFF2-40B4-BE49-F238E27FC236}">
                <a16:creationId xmlns:a16="http://schemas.microsoft.com/office/drawing/2014/main" id="{FD88CC20-C5F9-4A8B-830B-2AD5B6EFB512}"/>
              </a:ext>
            </a:extLst>
          </p:cNvPr>
          <p:cNvSpPr txBox="1"/>
          <p:nvPr/>
        </p:nvSpPr>
        <p:spPr>
          <a:xfrm>
            <a:off x="2594430" y="5411674"/>
            <a:ext cx="1116011"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Client apps &amp;</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Auth Method</a:t>
            </a:r>
          </a:p>
        </p:txBody>
      </p:sp>
      <p:grpSp>
        <p:nvGrpSpPr>
          <p:cNvPr id="523" name="User">
            <a:extLst>
              <a:ext uri="{FF2B5EF4-FFF2-40B4-BE49-F238E27FC236}">
                <a16:creationId xmlns:a16="http://schemas.microsoft.com/office/drawing/2014/main" id="{2180F76C-D67D-4275-894D-3273583F3D43}"/>
              </a:ext>
            </a:extLst>
          </p:cNvPr>
          <p:cNvGrpSpPr/>
          <p:nvPr/>
        </p:nvGrpSpPr>
        <p:grpSpPr>
          <a:xfrm>
            <a:off x="2183080" y="3672976"/>
            <a:ext cx="887653" cy="887653"/>
            <a:chOff x="458079" y="2826567"/>
            <a:chExt cx="1006058" cy="1006058"/>
          </a:xfrm>
        </p:grpSpPr>
        <p:sp>
          <p:nvSpPr>
            <p:cNvPr id="524" name="Oval 523">
              <a:extLst>
                <a:ext uri="{FF2B5EF4-FFF2-40B4-BE49-F238E27FC236}">
                  <a16:creationId xmlns:a16="http://schemas.microsoft.com/office/drawing/2014/main" id="{CB5A5A9D-A4ED-4C3A-8594-12A9BA23D1CA}"/>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25" name="Group 524">
              <a:extLst>
                <a:ext uri="{FF2B5EF4-FFF2-40B4-BE49-F238E27FC236}">
                  <a16:creationId xmlns:a16="http://schemas.microsoft.com/office/drawing/2014/main" id="{301D3B1E-9516-44F2-BCA7-A45409E1B561}"/>
                </a:ext>
              </a:extLst>
            </p:cNvPr>
            <p:cNvGrpSpPr/>
            <p:nvPr/>
          </p:nvGrpSpPr>
          <p:grpSpPr>
            <a:xfrm>
              <a:off x="619199" y="3053561"/>
              <a:ext cx="683818" cy="552071"/>
              <a:chOff x="1124660" y="2438555"/>
              <a:chExt cx="1323363" cy="1068399"/>
            </a:xfrm>
          </p:grpSpPr>
          <p:sp>
            <p:nvSpPr>
              <p:cNvPr id="526" name="Freeform 5">
                <a:extLst>
                  <a:ext uri="{FF2B5EF4-FFF2-40B4-BE49-F238E27FC236}">
                    <a16:creationId xmlns:a16="http://schemas.microsoft.com/office/drawing/2014/main" id="{72910A94-3A66-434C-8655-6D9FB435F0EA}"/>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27" name="Group 526">
                <a:extLst>
                  <a:ext uri="{FF2B5EF4-FFF2-40B4-BE49-F238E27FC236}">
                    <a16:creationId xmlns:a16="http://schemas.microsoft.com/office/drawing/2014/main" id="{74F02A64-DEB7-4F2E-8514-7531E8F70CC3}"/>
                  </a:ext>
                </a:extLst>
              </p:cNvPr>
              <p:cNvGrpSpPr/>
              <p:nvPr/>
            </p:nvGrpSpPr>
            <p:grpSpPr>
              <a:xfrm>
                <a:off x="1124660" y="2438555"/>
                <a:ext cx="593820" cy="706058"/>
                <a:chOff x="6447047" y="5804307"/>
                <a:chExt cx="414034" cy="492291"/>
              </a:xfrm>
            </p:grpSpPr>
            <p:sp>
              <p:nvSpPr>
                <p:cNvPr id="528" name="Freeform 9">
                  <a:extLst>
                    <a:ext uri="{FF2B5EF4-FFF2-40B4-BE49-F238E27FC236}">
                      <a16:creationId xmlns:a16="http://schemas.microsoft.com/office/drawing/2014/main" id="{3829C648-2B99-4E07-8624-0F515AB33482}"/>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sp>
              <p:nvSpPr>
                <p:cNvPr id="529" name="Oval 528">
                  <a:extLst>
                    <a:ext uri="{FF2B5EF4-FFF2-40B4-BE49-F238E27FC236}">
                      <a16:creationId xmlns:a16="http://schemas.microsoft.com/office/drawing/2014/main" id="{48B71D9D-97F6-42DF-B94D-5D3F0B7D3545}"/>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530" name="Conditions">
            <a:extLst>
              <a:ext uri="{FF2B5EF4-FFF2-40B4-BE49-F238E27FC236}">
                <a16:creationId xmlns:a16="http://schemas.microsoft.com/office/drawing/2014/main" id="{69E01598-834D-43AA-9B6E-EE442E947493}"/>
              </a:ext>
            </a:extLst>
          </p:cNvPr>
          <p:cNvSpPr/>
          <p:nvPr/>
        </p:nvSpPr>
        <p:spPr>
          <a:xfrm>
            <a:off x="3412542" y="1579021"/>
            <a:ext cx="1371209" cy="379848"/>
          </a:xfrm>
          <a:prstGeom prst="rect">
            <a:avLst/>
          </a:prstGeom>
        </p:spPr>
        <p:txBody>
          <a:bodyPr wrap="none">
            <a:spAutoFit/>
          </a:bodyPr>
          <a:lstStyle/>
          <a:p>
            <a:pPr marL="0" marR="0" lvl="0" indent="0" algn="ctr" defTabSz="790704" rtl="0" eaLnBrk="1" fontAlgn="auto" latinLnBrk="0" hangingPunct="1">
              <a:lnSpc>
                <a:spcPct val="90000"/>
              </a:lnSpc>
              <a:spcBef>
                <a:spcPts val="0"/>
              </a:spcBef>
              <a:spcAft>
                <a:spcPts val="0"/>
              </a:spcAft>
              <a:buClrTx/>
              <a:buSzTx/>
              <a:buFontTx/>
              <a:buNone/>
              <a:tabLst/>
              <a:defRPr/>
            </a:pPr>
            <a:r>
              <a:rPr kumimoji="0" lang="en-US" sz="2076" b="0" i="0" u="none" strike="noStrike" kern="0" cap="none" spc="-61" normalizeH="0" baseline="0" noProof="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531" name="Group 530">
            <a:extLst>
              <a:ext uri="{FF2B5EF4-FFF2-40B4-BE49-F238E27FC236}">
                <a16:creationId xmlns:a16="http://schemas.microsoft.com/office/drawing/2014/main" id="{53190DBC-2F25-4AAC-831D-1801F435D672}"/>
              </a:ext>
            </a:extLst>
          </p:cNvPr>
          <p:cNvGrpSpPr/>
          <p:nvPr/>
        </p:nvGrpSpPr>
        <p:grpSpPr>
          <a:xfrm>
            <a:off x="4091204" y="2385848"/>
            <a:ext cx="3472112" cy="3467509"/>
            <a:chOff x="2873757" y="1463979"/>
            <a:chExt cx="3935261" cy="3930044"/>
          </a:xfrm>
        </p:grpSpPr>
        <p:sp>
          <p:nvSpPr>
            <p:cNvPr id="532" name="Freeform: Shape 531">
              <a:extLst>
                <a:ext uri="{FF2B5EF4-FFF2-40B4-BE49-F238E27FC236}">
                  <a16:creationId xmlns:a16="http://schemas.microsoft.com/office/drawing/2014/main" id="{9B8E980F-87FE-4B3D-BEB5-1AB7F4611D3B}"/>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3" name="Oval 532">
              <a:extLst>
                <a:ext uri="{FF2B5EF4-FFF2-40B4-BE49-F238E27FC236}">
                  <a16:creationId xmlns:a16="http://schemas.microsoft.com/office/drawing/2014/main" id="{C04E260F-D052-450F-8FCF-74D004D6EF67}"/>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55075" tIns="124061" rIns="155075" bIns="124061" numCol="1" spcCol="0" rtlCol="0" fromWordArt="0" anchor="ctr"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138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4" name="Oval 533">
              <a:extLst>
                <a:ext uri="{FF2B5EF4-FFF2-40B4-BE49-F238E27FC236}">
                  <a16:creationId xmlns:a16="http://schemas.microsoft.com/office/drawing/2014/main" id="{6F970767-5684-43CE-9F66-3FEF51C3D534}"/>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35" name="Group 534">
              <a:extLst>
                <a:ext uri="{FF2B5EF4-FFF2-40B4-BE49-F238E27FC236}">
                  <a16:creationId xmlns:a16="http://schemas.microsoft.com/office/drawing/2014/main" id="{05E6831D-4FFA-4541-860A-D42629C0019B}"/>
                </a:ext>
              </a:extLst>
            </p:cNvPr>
            <p:cNvGrpSpPr/>
            <p:nvPr/>
          </p:nvGrpSpPr>
          <p:grpSpPr>
            <a:xfrm rot="7443536">
              <a:off x="3418347" y="3378043"/>
              <a:ext cx="1407673" cy="1932398"/>
              <a:chOff x="5553745" y="2621551"/>
              <a:chExt cx="1407673" cy="1932398"/>
            </a:xfrm>
          </p:grpSpPr>
          <p:sp>
            <p:nvSpPr>
              <p:cNvPr id="539" name="Freeform: Shape 538">
                <a:extLst>
                  <a:ext uri="{FF2B5EF4-FFF2-40B4-BE49-F238E27FC236}">
                    <a16:creationId xmlns:a16="http://schemas.microsoft.com/office/drawing/2014/main" id="{FF86515C-39FB-4611-817A-DCD93A197AB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0" name="Oval 539">
                <a:extLst>
                  <a:ext uri="{FF2B5EF4-FFF2-40B4-BE49-F238E27FC236}">
                    <a16:creationId xmlns:a16="http://schemas.microsoft.com/office/drawing/2014/main" id="{B84BF283-4E42-4783-9ECE-4914EAEA1107}"/>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6" name="Group 535">
              <a:extLst>
                <a:ext uri="{FF2B5EF4-FFF2-40B4-BE49-F238E27FC236}">
                  <a16:creationId xmlns:a16="http://schemas.microsoft.com/office/drawing/2014/main" id="{BF0D44A8-4395-4D86-9F55-08B1AFE8BC33}"/>
                </a:ext>
              </a:extLst>
            </p:cNvPr>
            <p:cNvGrpSpPr/>
            <p:nvPr/>
          </p:nvGrpSpPr>
          <p:grpSpPr>
            <a:xfrm rot="14861745">
              <a:off x="3691207" y="1366766"/>
              <a:ext cx="1407673" cy="1932398"/>
              <a:chOff x="5553745" y="2621551"/>
              <a:chExt cx="1407673" cy="1932398"/>
            </a:xfrm>
          </p:grpSpPr>
          <p:sp>
            <p:nvSpPr>
              <p:cNvPr id="537" name="Freeform: Shape 536">
                <a:extLst>
                  <a:ext uri="{FF2B5EF4-FFF2-40B4-BE49-F238E27FC236}">
                    <a16:creationId xmlns:a16="http://schemas.microsoft.com/office/drawing/2014/main" id="{DF709F70-B2E7-48E9-A76B-93DB1CA69B3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8" name="Oval 537">
                <a:extLst>
                  <a:ext uri="{FF2B5EF4-FFF2-40B4-BE49-F238E27FC236}">
                    <a16:creationId xmlns:a16="http://schemas.microsoft.com/office/drawing/2014/main" id="{3E9C4400-ACF6-44FC-B47D-E37A4F0CC8FC}"/>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541" name="Math stuff">
            <a:extLst>
              <a:ext uri="{FF2B5EF4-FFF2-40B4-BE49-F238E27FC236}">
                <a16:creationId xmlns:a16="http://schemas.microsoft.com/office/drawing/2014/main" id="{972B2DD6-9124-4FA3-A4BF-FBD884DD70C4}"/>
              </a:ext>
            </a:extLst>
          </p:cNvPr>
          <p:cNvGrpSpPr/>
          <p:nvPr/>
        </p:nvGrpSpPr>
        <p:grpSpPr>
          <a:xfrm>
            <a:off x="4990789" y="2707764"/>
            <a:ext cx="917926" cy="930027"/>
            <a:chOff x="4304659" y="1589541"/>
            <a:chExt cx="1073894" cy="1088052"/>
          </a:xfrm>
        </p:grpSpPr>
        <p:pic>
          <p:nvPicPr>
            <p:cNvPr id="542" name="Picture 541" descr="A picture containing water, rain, nature&#10;&#10;Description generated with high confidence">
              <a:extLst>
                <a:ext uri="{FF2B5EF4-FFF2-40B4-BE49-F238E27FC236}">
                  <a16:creationId xmlns:a16="http://schemas.microsoft.com/office/drawing/2014/main" id="{FC654FAA-5295-4DEF-B306-8E2167E0354D}"/>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543" name="chip">
              <a:extLst>
                <a:ext uri="{FF2B5EF4-FFF2-40B4-BE49-F238E27FC236}">
                  <a16:creationId xmlns:a16="http://schemas.microsoft.com/office/drawing/2014/main" id="{EFE6A795-FD76-4DA6-B324-00FB9311D3A2}"/>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678" tIns="40339" rIns="80678" bIns="40339" numCol="1" anchor="t" anchorCtr="0" compatLnSpc="1">
              <a:prstTxWarp prst="textNoShape">
                <a:avLst/>
              </a:prstTxWarp>
            </a:bodyP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23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TextBox 543">
              <a:extLst>
                <a:ext uri="{FF2B5EF4-FFF2-40B4-BE49-F238E27FC236}">
                  <a16:creationId xmlns:a16="http://schemas.microsoft.com/office/drawing/2014/main" id="{BA8B35B9-E8B5-4502-831E-52E14AFBBCA1}"/>
                </a:ext>
              </a:extLst>
            </p:cNvPr>
            <p:cNvSpPr txBox="1"/>
            <p:nvPr/>
          </p:nvSpPr>
          <p:spPr>
            <a:xfrm>
              <a:off x="4437444" y="1911492"/>
              <a:ext cx="788318" cy="42233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790704" rtl="0" eaLnBrk="1" fontAlgn="auto" latinLnBrk="0" hangingPunct="1">
                <a:lnSpc>
                  <a:spcPct val="90000"/>
                </a:lnSpc>
                <a:spcBef>
                  <a:spcPts val="0"/>
                </a:spcBef>
                <a:spcAft>
                  <a:spcPts val="0"/>
                </a:spcAft>
                <a:buClrTx/>
                <a:buSzTx/>
                <a:buFontTx/>
                <a:buNone/>
                <a:tabLst/>
                <a:defRPr/>
              </a:pPr>
              <a:r>
                <a:rPr kumimoji="0" lang="en-US" sz="970" b="0" i="0" u="none" strike="noStrike" kern="100" cap="none" spc="0" normalizeH="0" baseline="0" noProof="0">
                  <a:ln>
                    <a:noFill/>
                  </a:ln>
                  <a:solidFill>
                    <a:srgbClr val="FFFFFF"/>
                  </a:solidFill>
                  <a:effectLst/>
                  <a:uLnTx/>
                  <a:uFillTx/>
                  <a:latin typeface="Segoe UI Semibold"/>
                  <a:ea typeface="ＭＳ Ｐゴシック" charset="0"/>
                  <a:cs typeface="+mn-cs"/>
                </a:rPr>
                <a:t>Machine</a:t>
              </a:r>
              <a:br>
                <a:rPr kumimoji="0" lang="en-US" sz="970" b="0" i="0" u="none" strike="noStrike" kern="100" cap="none" spc="0" normalizeH="0" baseline="0" noProof="0">
                  <a:ln>
                    <a:noFill/>
                  </a:ln>
                  <a:solidFill>
                    <a:srgbClr val="FFFFFF"/>
                  </a:solidFill>
                  <a:effectLst/>
                  <a:uLnTx/>
                  <a:uFillTx/>
                  <a:latin typeface="Segoe UI Semibold"/>
                  <a:ea typeface="ＭＳ Ｐゴシック" charset="0"/>
                  <a:cs typeface="+mn-cs"/>
                </a:rPr>
              </a:br>
              <a:r>
                <a:rPr kumimoji="0" lang="en-US" sz="970" b="0" i="0" u="none" strike="noStrike" kern="100" cap="none" spc="0" normalizeH="0" baseline="0" noProof="0">
                  <a:ln>
                    <a:noFill/>
                  </a:ln>
                  <a:solidFill>
                    <a:srgbClr val="FFFFFF"/>
                  </a:solidFill>
                  <a:effectLst/>
                  <a:uLnTx/>
                  <a:uFillTx/>
                  <a:latin typeface="Segoe UI Semibold"/>
                  <a:ea typeface="ＭＳ Ｐゴシック" charset="0"/>
                  <a:cs typeface="+mn-cs"/>
                </a:rPr>
                <a:t>learning</a:t>
              </a:r>
            </a:p>
          </p:txBody>
        </p:sp>
      </p:grpSp>
      <p:grpSp>
        <p:nvGrpSpPr>
          <p:cNvPr id="545" name="Group 544">
            <a:extLst>
              <a:ext uri="{FF2B5EF4-FFF2-40B4-BE49-F238E27FC236}">
                <a16:creationId xmlns:a16="http://schemas.microsoft.com/office/drawing/2014/main" id="{1DE7AE38-FA75-4AD6-A625-A3A3A94C5AEF}"/>
              </a:ext>
            </a:extLst>
          </p:cNvPr>
          <p:cNvGrpSpPr/>
          <p:nvPr/>
        </p:nvGrpSpPr>
        <p:grpSpPr>
          <a:xfrm>
            <a:off x="4841899" y="4599001"/>
            <a:ext cx="760291" cy="789099"/>
            <a:chOff x="3725362" y="3896538"/>
            <a:chExt cx="861706" cy="894358"/>
          </a:xfrm>
        </p:grpSpPr>
        <p:grpSp>
          <p:nvGrpSpPr>
            <p:cNvPr id="546" name="Group 545">
              <a:extLst>
                <a:ext uri="{FF2B5EF4-FFF2-40B4-BE49-F238E27FC236}">
                  <a16:creationId xmlns:a16="http://schemas.microsoft.com/office/drawing/2014/main" id="{0C9B6537-C411-4105-AE87-60553EA4A288}"/>
                </a:ext>
              </a:extLst>
            </p:cNvPr>
            <p:cNvGrpSpPr/>
            <p:nvPr/>
          </p:nvGrpSpPr>
          <p:grpSpPr>
            <a:xfrm>
              <a:off x="3725362" y="3896538"/>
              <a:ext cx="790940" cy="602507"/>
              <a:chOff x="4314657" y="4074265"/>
              <a:chExt cx="1059471" cy="807063"/>
            </a:xfrm>
            <a:solidFill>
              <a:srgbClr val="FFFFFF"/>
            </a:solidFill>
          </p:grpSpPr>
          <p:grpSp>
            <p:nvGrpSpPr>
              <p:cNvPr id="548" name="Group 547">
                <a:extLst>
                  <a:ext uri="{FF2B5EF4-FFF2-40B4-BE49-F238E27FC236}">
                    <a16:creationId xmlns:a16="http://schemas.microsoft.com/office/drawing/2014/main" id="{63D5FAB4-764A-4357-952B-2788ACEC2C7B}"/>
                  </a:ext>
                </a:extLst>
              </p:cNvPr>
              <p:cNvGrpSpPr/>
              <p:nvPr/>
            </p:nvGrpSpPr>
            <p:grpSpPr>
              <a:xfrm>
                <a:off x="4816142" y="4074265"/>
                <a:ext cx="557986" cy="539640"/>
                <a:chOff x="9763287" y="5133362"/>
                <a:chExt cx="590975" cy="571545"/>
              </a:xfrm>
              <a:grpFill/>
            </p:grpSpPr>
            <p:sp>
              <p:nvSpPr>
                <p:cNvPr id="581" name="Freeform 212">
                  <a:extLst>
                    <a:ext uri="{FF2B5EF4-FFF2-40B4-BE49-F238E27FC236}">
                      <a16:creationId xmlns:a16="http://schemas.microsoft.com/office/drawing/2014/main" id="{5424AAF6-6B0E-4322-8B3B-B68E4F3CCDF2}"/>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2" name="Freeform 213">
                  <a:extLst>
                    <a:ext uri="{FF2B5EF4-FFF2-40B4-BE49-F238E27FC236}">
                      <a16:creationId xmlns:a16="http://schemas.microsoft.com/office/drawing/2014/main" id="{0D7C75F3-1858-4354-A847-97D674952D3B}"/>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14">
                  <a:extLst>
                    <a:ext uri="{FF2B5EF4-FFF2-40B4-BE49-F238E27FC236}">
                      <a16:creationId xmlns:a16="http://schemas.microsoft.com/office/drawing/2014/main" id="{8B0BEDDB-3401-4B2B-89FD-0D922922E85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4" name="Freeform 215">
                  <a:extLst>
                    <a:ext uri="{FF2B5EF4-FFF2-40B4-BE49-F238E27FC236}">
                      <a16:creationId xmlns:a16="http://schemas.microsoft.com/office/drawing/2014/main" id="{CF36226F-EEC1-412D-BB6D-0EF6525D6A7C}"/>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5" name="Freeform 216">
                  <a:extLst>
                    <a:ext uri="{FF2B5EF4-FFF2-40B4-BE49-F238E27FC236}">
                      <a16:creationId xmlns:a16="http://schemas.microsoft.com/office/drawing/2014/main" id="{DFA3B8F4-C729-4773-B265-A6F1DC983D85}"/>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6" name="Freeform 217">
                  <a:extLst>
                    <a:ext uri="{FF2B5EF4-FFF2-40B4-BE49-F238E27FC236}">
                      <a16:creationId xmlns:a16="http://schemas.microsoft.com/office/drawing/2014/main" id="{79ABB1AE-3BE9-464B-B933-CB3D6F39222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7" name="Freeform 218">
                  <a:extLst>
                    <a:ext uri="{FF2B5EF4-FFF2-40B4-BE49-F238E27FC236}">
                      <a16:creationId xmlns:a16="http://schemas.microsoft.com/office/drawing/2014/main" id="{5A2F7879-B21C-43E4-8F72-C518B286AAF7}"/>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8" name="Freeform 219">
                  <a:extLst>
                    <a:ext uri="{FF2B5EF4-FFF2-40B4-BE49-F238E27FC236}">
                      <a16:creationId xmlns:a16="http://schemas.microsoft.com/office/drawing/2014/main" id="{5832D0AD-D1C4-4CB7-9811-9ED7CFE7C19E}"/>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220">
                  <a:extLst>
                    <a:ext uri="{FF2B5EF4-FFF2-40B4-BE49-F238E27FC236}">
                      <a16:creationId xmlns:a16="http://schemas.microsoft.com/office/drawing/2014/main" id="{36F087B7-FF01-4D80-840C-5843F5E207B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221">
                  <a:extLst>
                    <a:ext uri="{FF2B5EF4-FFF2-40B4-BE49-F238E27FC236}">
                      <a16:creationId xmlns:a16="http://schemas.microsoft.com/office/drawing/2014/main" id="{4CDC166A-C1A8-41E1-B604-D9E5BD8D325C}"/>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222">
                  <a:extLst>
                    <a:ext uri="{FF2B5EF4-FFF2-40B4-BE49-F238E27FC236}">
                      <a16:creationId xmlns:a16="http://schemas.microsoft.com/office/drawing/2014/main" id="{ED05D515-2865-4B96-8D31-D23636FFE16A}"/>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2" name="Freeform 223">
                  <a:extLst>
                    <a:ext uri="{FF2B5EF4-FFF2-40B4-BE49-F238E27FC236}">
                      <a16:creationId xmlns:a16="http://schemas.microsoft.com/office/drawing/2014/main" id="{651183B5-3FE2-4741-A223-292D1FC315C4}"/>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3" name="Freeform 224">
                  <a:extLst>
                    <a:ext uri="{FF2B5EF4-FFF2-40B4-BE49-F238E27FC236}">
                      <a16:creationId xmlns:a16="http://schemas.microsoft.com/office/drawing/2014/main" id="{763CA870-2E30-4E73-B125-486D463A8DBA}"/>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49" name="Group 548">
                <a:extLst>
                  <a:ext uri="{FF2B5EF4-FFF2-40B4-BE49-F238E27FC236}">
                    <a16:creationId xmlns:a16="http://schemas.microsoft.com/office/drawing/2014/main" id="{15734778-99E0-44CB-A165-BA6458CE966B}"/>
                  </a:ext>
                </a:extLst>
              </p:cNvPr>
              <p:cNvGrpSpPr/>
              <p:nvPr/>
            </p:nvGrpSpPr>
            <p:grpSpPr>
              <a:xfrm>
                <a:off x="4565401" y="4207980"/>
                <a:ext cx="557986" cy="539640"/>
                <a:chOff x="4212581" y="4384439"/>
                <a:chExt cx="590975" cy="571545"/>
              </a:xfrm>
              <a:grpFill/>
            </p:grpSpPr>
            <p:sp>
              <p:nvSpPr>
                <p:cNvPr id="566" name="Rectangle: Top Corners Rounded 565">
                  <a:extLst>
                    <a:ext uri="{FF2B5EF4-FFF2-40B4-BE49-F238E27FC236}">
                      <a16:creationId xmlns:a16="http://schemas.microsoft.com/office/drawing/2014/main" id="{CD5CCDE5-18D8-4B8A-96E5-557F23DCB399}"/>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7" name="Group 566">
                  <a:extLst>
                    <a:ext uri="{FF2B5EF4-FFF2-40B4-BE49-F238E27FC236}">
                      <a16:creationId xmlns:a16="http://schemas.microsoft.com/office/drawing/2014/main" id="{7E3D45AE-31E1-433C-A9A3-F9956B9A8439}"/>
                    </a:ext>
                  </a:extLst>
                </p:cNvPr>
                <p:cNvGrpSpPr/>
                <p:nvPr/>
              </p:nvGrpSpPr>
              <p:grpSpPr>
                <a:xfrm>
                  <a:off x="4212581" y="4384439"/>
                  <a:ext cx="590975" cy="571545"/>
                  <a:chOff x="9763287" y="5133362"/>
                  <a:chExt cx="590975" cy="571545"/>
                </a:xfrm>
                <a:grpFill/>
              </p:grpSpPr>
              <p:sp>
                <p:nvSpPr>
                  <p:cNvPr id="568" name="Freeform 212">
                    <a:extLst>
                      <a:ext uri="{FF2B5EF4-FFF2-40B4-BE49-F238E27FC236}">
                        <a16:creationId xmlns:a16="http://schemas.microsoft.com/office/drawing/2014/main" id="{4B7F42B5-CBE8-4BD0-A044-C6B44201172E}"/>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9" name="Freeform 213">
                    <a:extLst>
                      <a:ext uri="{FF2B5EF4-FFF2-40B4-BE49-F238E27FC236}">
                        <a16:creationId xmlns:a16="http://schemas.microsoft.com/office/drawing/2014/main" id="{A426B478-DB92-4AB4-BD9F-C8689249449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0" name="Freeform 214">
                    <a:extLst>
                      <a:ext uri="{FF2B5EF4-FFF2-40B4-BE49-F238E27FC236}">
                        <a16:creationId xmlns:a16="http://schemas.microsoft.com/office/drawing/2014/main" id="{A39FA354-FE77-41C9-9C82-1ADF339FC23A}"/>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1" name="Freeform 215">
                    <a:extLst>
                      <a:ext uri="{FF2B5EF4-FFF2-40B4-BE49-F238E27FC236}">
                        <a16:creationId xmlns:a16="http://schemas.microsoft.com/office/drawing/2014/main" id="{B697DB82-70F4-4C02-984A-53B42A773016}"/>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2" name="Freeform 216">
                    <a:extLst>
                      <a:ext uri="{FF2B5EF4-FFF2-40B4-BE49-F238E27FC236}">
                        <a16:creationId xmlns:a16="http://schemas.microsoft.com/office/drawing/2014/main" id="{33B64933-95B5-47C1-80BB-F7A9354A907A}"/>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3" name="Freeform 218">
                    <a:extLst>
                      <a:ext uri="{FF2B5EF4-FFF2-40B4-BE49-F238E27FC236}">
                        <a16:creationId xmlns:a16="http://schemas.microsoft.com/office/drawing/2014/main" id="{169CBCC7-A0BF-43BE-8000-5B820AC035EA}"/>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4" name="Freeform 219">
                    <a:extLst>
                      <a:ext uri="{FF2B5EF4-FFF2-40B4-BE49-F238E27FC236}">
                        <a16:creationId xmlns:a16="http://schemas.microsoft.com/office/drawing/2014/main" id="{53596FA7-6F93-4917-A70D-1A2965B1DB47}"/>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5" name="Freeform 220">
                    <a:extLst>
                      <a:ext uri="{FF2B5EF4-FFF2-40B4-BE49-F238E27FC236}">
                        <a16:creationId xmlns:a16="http://schemas.microsoft.com/office/drawing/2014/main" id="{042AB26D-A5E0-4B16-9B70-FDCAE579BDEC}"/>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6" name="Freeform 221">
                    <a:extLst>
                      <a:ext uri="{FF2B5EF4-FFF2-40B4-BE49-F238E27FC236}">
                        <a16:creationId xmlns:a16="http://schemas.microsoft.com/office/drawing/2014/main" id="{D09E7D78-F1F9-4480-AD17-2178BC85D8D6}"/>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7" name="Freeform 222">
                    <a:extLst>
                      <a:ext uri="{FF2B5EF4-FFF2-40B4-BE49-F238E27FC236}">
                        <a16:creationId xmlns:a16="http://schemas.microsoft.com/office/drawing/2014/main" id="{B8B7F26A-C7DC-41B7-9B69-576BB6C83733}"/>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8" name="Freeform 223">
                    <a:extLst>
                      <a:ext uri="{FF2B5EF4-FFF2-40B4-BE49-F238E27FC236}">
                        <a16:creationId xmlns:a16="http://schemas.microsoft.com/office/drawing/2014/main" id="{BC951FB3-FAA1-4354-82F6-A6F57A4B05FA}"/>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9" name="Freeform 224">
                    <a:extLst>
                      <a:ext uri="{FF2B5EF4-FFF2-40B4-BE49-F238E27FC236}">
                        <a16:creationId xmlns:a16="http://schemas.microsoft.com/office/drawing/2014/main" id="{60408666-CAAE-4BA6-A906-F771E420CAC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0" name="Freeform 217">
                    <a:extLst>
                      <a:ext uri="{FF2B5EF4-FFF2-40B4-BE49-F238E27FC236}">
                        <a16:creationId xmlns:a16="http://schemas.microsoft.com/office/drawing/2014/main" id="{8F08D730-52D4-4C69-8F66-0F8034A5CA5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50" name="Group 549">
                <a:extLst>
                  <a:ext uri="{FF2B5EF4-FFF2-40B4-BE49-F238E27FC236}">
                    <a16:creationId xmlns:a16="http://schemas.microsoft.com/office/drawing/2014/main" id="{5DC0F9AD-2668-4E34-8862-BC6F6D40BA02}"/>
                  </a:ext>
                </a:extLst>
              </p:cNvPr>
              <p:cNvGrpSpPr/>
              <p:nvPr/>
            </p:nvGrpSpPr>
            <p:grpSpPr>
              <a:xfrm>
                <a:off x="4314657" y="4341688"/>
                <a:ext cx="557986" cy="539640"/>
                <a:chOff x="4212581" y="4384439"/>
                <a:chExt cx="590975" cy="571545"/>
              </a:xfrm>
              <a:grpFill/>
            </p:grpSpPr>
            <p:sp>
              <p:nvSpPr>
                <p:cNvPr id="551" name="Rectangle: Top Corners Rounded 550">
                  <a:extLst>
                    <a:ext uri="{FF2B5EF4-FFF2-40B4-BE49-F238E27FC236}">
                      <a16:creationId xmlns:a16="http://schemas.microsoft.com/office/drawing/2014/main" id="{CDD6A51D-A2BD-4CE6-958B-3430657B3BAC}"/>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52" name="Group 551">
                  <a:extLst>
                    <a:ext uri="{FF2B5EF4-FFF2-40B4-BE49-F238E27FC236}">
                      <a16:creationId xmlns:a16="http://schemas.microsoft.com/office/drawing/2014/main" id="{B52B8DCE-E111-41DB-A475-C39C754B1C64}"/>
                    </a:ext>
                  </a:extLst>
                </p:cNvPr>
                <p:cNvGrpSpPr/>
                <p:nvPr/>
              </p:nvGrpSpPr>
              <p:grpSpPr>
                <a:xfrm>
                  <a:off x="4212581" y="4384439"/>
                  <a:ext cx="590975" cy="571545"/>
                  <a:chOff x="9763287" y="5133362"/>
                  <a:chExt cx="590975" cy="571545"/>
                </a:xfrm>
                <a:grpFill/>
              </p:grpSpPr>
              <p:sp>
                <p:nvSpPr>
                  <p:cNvPr id="553" name="Freeform 212">
                    <a:extLst>
                      <a:ext uri="{FF2B5EF4-FFF2-40B4-BE49-F238E27FC236}">
                        <a16:creationId xmlns:a16="http://schemas.microsoft.com/office/drawing/2014/main" id="{F0D9B205-85CD-44FA-8D38-8C8890A17EFC}"/>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4" name="Freeform 213">
                    <a:extLst>
                      <a:ext uri="{FF2B5EF4-FFF2-40B4-BE49-F238E27FC236}">
                        <a16:creationId xmlns:a16="http://schemas.microsoft.com/office/drawing/2014/main" id="{0DFEFA1B-5353-46AD-9762-26FCC1EE55DC}"/>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5" name="Freeform 214">
                    <a:extLst>
                      <a:ext uri="{FF2B5EF4-FFF2-40B4-BE49-F238E27FC236}">
                        <a16:creationId xmlns:a16="http://schemas.microsoft.com/office/drawing/2014/main" id="{E9B9DBA6-B2D0-4620-A340-8CA1A62B0154}"/>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6" name="Freeform 215">
                    <a:extLst>
                      <a:ext uri="{FF2B5EF4-FFF2-40B4-BE49-F238E27FC236}">
                        <a16:creationId xmlns:a16="http://schemas.microsoft.com/office/drawing/2014/main" id="{47002783-B2CC-4EBF-A193-4A8C343538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7" name="Freeform 216">
                    <a:extLst>
                      <a:ext uri="{FF2B5EF4-FFF2-40B4-BE49-F238E27FC236}">
                        <a16:creationId xmlns:a16="http://schemas.microsoft.com/office/drawing/2014/main" id="{556A1691-414D-475F-8927-993B070B2164}"/>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8" name="Freeform 218">
                    <a:extLst>
                      <a:ext uri="{FF2B5EF4-FFF2-40B4-BE49-F238E27FC236}">
                        <a16:creationId xmlns:a16="http://schemas.microsoft.com/office/drawing/2014/main" id="{6DB1485B-EDE0-46A2-BD10-0800165C6045}"/>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9" name="Freeform 219">
                    <a:extLst>
                      <a:ext uri="{FF2B5EF4-FFF2-40B4-BE49-F238E27FC236}">
                        <a16:creationId xmlns:a16="http://schemas.microsoft.com/office/drawing/2014/main" id="{CF92F3E7-2DA1-49A2-927E-9762BB685FC7}"/>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0" name="Freeform 220">
                    <a:extLst>
                      <a:ext uri="{FF2B5EF4-FFF2-40B4-BE49-F238E27FC236}">
                        <a16:creationId xmlns:a16="http://schemas.microsoft.com/office/drawing/2014/main" id="{0ABC7B76-E145-4FE7-BAF5-C2354CB33943}"/>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1" name="Freeform 221">
                    <a:extLst>
                      <a:ext uri="{FF2B5EF4-FFF2-40B4-BE49-F238E27FC236}">
                        <a16:creationId xmlns:a16="http://schemas.microsoft.com/office/drawing/2014/main" id="{85E657CE-5B2B-43BB-9074-F1DC3A0C2FEE}"/>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2" name="Freeform 222">
                    <a:extLst>
                      <a:ext uri="{FF2B5EF4-FFF2-40B4-BE49-F238E27FC236}">
                        <a16:creationId xmlns:a16="http://schemas.microsoft.com/office/drawing/2014/main" id="{5D7A5ED3-8070-4E59-A142-7FD47127C5D3}"/>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3" name="Freeform 223">
                    <a:extLst>
                      <a:ext uri="{FF2B5EF4-FFF2-40B4-BE49-F238E27FC236}">
                        <a16:creationId xmlns:a16="http://schemas.microsoft.com/office/drawing/2014/main" id="{956199FE-1CBD-4FA8-B127-C4567ACCD0F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4" name="Freeform 224">
                    <a:extLst>
                      <a:ext uri="{FF2B5EF4-FFF2-40B4-BE49-F238E27FC236}">
                        <a16:creationId xmlns:a16="http://schemas.microsoft.com/office/drawing/2014/main" id="{BE5EDACC-0D9D-4FFB-A563-5C4D06C525D0}"/>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5" name="Freeform 217">
                    <a:extLst>
                      <a:ext uri="{FF2B5EF4-FFF2-40B4-BE49-F238E27FC236}">
                        <a16:creationId xmlns:a16="http://schemas.microsoft.com/office/drawing/2014/main" id="{569A5F3A-1B5B-46DC-B144-F74F44EECC7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547" name="TextBox 546">
              <a:extLst>
                <a:ext uri="{FF2B5EF4-FFF2-40B4-BE49-F238E27FC236}">
                  <a16:creationId xmlns:a16="http://schemas.microsoft.com/office/drawing/2014/main" id="{141E6792-54B9-4A8A-995D-D43A887C9B02}"/>
                </a:ext>
              </a:extLst>
            </p:cNvPr>
            <p:cNvSpPr txBox="1"/>
            <p:nvPr/>
          </p:nvSpPr>
          <p:spPr>
            <a:xfrm>
              <a:off x="3882065" y="4520188"/>
              <a:ext cx="705003" cy="27070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Policies</a:t>
              </a:r>
            </a:p>
          </p:txBody>
        </p:sp>
      </p:grpSp>
      <p:grpSp>
        <p:nvGrpSpPr>
          <p:cNvPr id="594" name="Group 593">
            <a:extLst>
              <a:ext uri="{FF2B5EF4-FFF2-40B4-BE49-F238E27FC236}">
                <a16:creationId xmlns:a16="http://schemas.microsoft.com/office/drawing/2014/main" id="{1E58F4E4-A6D8-42E5-8156-D0A64EA85E82}"/>
              </a:ext>
            </a:extLst>
          </p:cNvPr>
          <p:cNvGrpSpPr/>
          <p:nvPr/>
        </p:nvGrpSpPr>
        <p:grpSpPr>
          <a:xfrm>
            <a:off x="6418269" y="3656199"/>
            <a:ext cx="885986" cy="1004771"/>
            <a:chOff x="5727971" y="2924092"/>
            <a:chExt cx="1004169" cy="1138799"/>
          </a:xfrm>
        </p:grpSpPr>
        <p:grpSp>
          <p:nvGrpSpPr>
            <p:cNvPr id="595" name="Group 594">
              <a:extLst>
                <a:ext uri="{FF2B5EF4-FFF2-40B4-BE49-F238E27FC236}">
                  <a16:creationId xmlns:a16="http://schemas.microsoft.com/office/drawing/2014/main" id="{5D0FACA6-E01C-40F1-B880-7FC11E179E87}"/>
                </a:ext>
              </a:extLst>
            </p:cNvPr>
            <p:cNvGrpSpPr/>
            <p:nvPr/>
          </p:nvGrpSpPr>
          <p:grpSpPr>
            <a:xfrm>
              <a:off x="5727971" y="2924092"/>
              <a:ext cx="729430" cy="562554"/>
              <a:chOff x="5199063" y="3544889"/>
              <a:chExt cx="673100" cy="519112"/>
            </a:xfrm>
            <a:solidFill>
              <a:srgbClr val="FFFFFF"/>
            </a:solidFill>
          </p:grpSpPr>
          <p:sp>
            <p:nvSpPr>
              <p:cNvPr id="597" name="Freeform 160">
                <a:extLst>
                  <a:ext uri="{FF2B5EF4-FFF2-40B4-BE49-F238E27FC236}">
                    <a16:creationId xmlns:a16="http://schemas.microsoft.com/office/drawing/2014/main" id="{06463D55-8CEE-4A82-A9FE-E53B2B0B2B0A}"/>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98" name="Freeform 161">
                <a:extLst>
                  <a:ext uri="{FF2B5EF4-FFF2-40B4-BE49-F238E27FC236}">
                    <a16:creationId xmlns:a16="http://schemas.microsoft.com/office/drawing/2014/main" id="{1580C000-631D-431D-8C28-4BC441B6C71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99" name="Freeform 162">
                <a:extLst>
                  <a:ext uri="{FF2B5EF4-FFF2-40B4-BE49-F238E27FC236}">
                    <a16:creationId xmlns:a16="http://schemas.microsoft.com/office/drawing/2014/main" id="{087E9CCD-F814-4405-A402-A8C29BD09402}"/>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0" name="Freeform 163">
                <a:extLst>
                  <a:ext uri="{FF2B5EF4-FFF2-40B4-BE49-F238E27FC236}">
                    <a16:creationId xmlns:a16="http://schemas.microsoft.com/office/drawing/2014/main" id="{1BE26770-DC3D-481A-9B4D-316DA1663739}"/>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1" name="Freeform 164">
                <a:extLst>
                  <a:ext uri="{FF2B5EF4-FFF2-40B4-BE49-F238E27FC236}">
                    <a16:creationId xmlns:a16="http://schemas.microsoft.com/office/drawing/2014/main" id="{B728C7AA-AC6C-4659-B730-90B58947C12F}"/>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2" name="Freeform 165">
                <a:extLst>
                  <a:ext uri="{FF2B5EF4-FFF2-40B4-BE49-F238E27FC236}">
                    <a16:creationId xmlns:a16="http://schemas.microsoft.com/office/drawing/2014/main" id="{093A4688-0C9A-41DE-A8B0-95C0216C67A6}"/>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3" name="Freeform 166">
                <a:extLst>
                  <a:ext uri="{FF2B5EF4-FFF2-40B4-BE49-F238E27FC236}">
                    <a16:creationId xmlns:a16="http://schemas.microsoft.com/office/drawing/2014/main" id="{FACAAC2C-C21F-4785-A073-9952514D1EB8}"/>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sp>
          <p:nvSpPr>
            <p:cNvPr id="596" name="TextBox 595">
              <a:extLst>
                <a:ext uri="{FF2B5EF4-FFF2-40B4-BE49-F238E27FC236}">
                  <a16:creationId xmlns:a16="http://schemas.microsoft.com/office/drawing/2014/main" id="{23242336-8D59-403B-B008-20117A7FCBAA}"/>
                </a:ext>
              </a:extLst>
            </p:cNvPr>
            <p:cNvSpPr txBox="1"/>
            <p:nvPr/>
          </p:nvSpPr>
          <p:spPr>
            <a:xfrm>
              <a:off x="5826123" y="3460066"/>
              <a:ext cx="906017" cy="6028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Real time</a:t>
              </a:r>
              <a:b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Evaluation</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Engine</a:t>
              </a:r>
            </a:p>
          </p:txBody>
        </p:sp>
      </p:grpSp>
      <p:sp>
        <p:nvSpPr>
          <p:cNvPr id="604" name="TextBox 603">
            <a:extLst>
              <a:ext uri="{FF2B5EF4-FFF2-40B4-BE49-F238E27FC236}">
                <a16:creationId xmlns:a16="http://schemas.microsoft.com/office/drawing/2014/main" id="{5D863C3B-EA7D-4FCD-9AC8-810BB64FF066}"/>
              </a:ext>
            </a:extLst>
          </p:cNvPr>
          <p:cNvSpPr txBox="1"/>
          <p:nvPr/>
        </p:nvSpPr>
        <p:spPr>
          <a:xfrm>
            <a:off x="5993223" y="2638263"/>
            <a:ext cx="631904" cy="38536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Session</a:t>
            </a:r>
            <a:b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Risk</a:t>
            </a:r>
          </a:p>
        </p:txBody>
      </p:sp>
      <p:grpSp>
        <p:nvGrpSpPr>
          <p:cNvPr id="605" name="Group 604">
            <a:extLst>
              <a:ext uri="{FF2B5EF4-FFF2-40B4-BE49-F238E27FC236}">
                <a16:creationId xmlns:a16="http://schemas.microsoft.com/office/drawing/2014/main" id="{85858631-5D6E-49A0-90D6-7DD7AD37123A}"/>
              </a:ext>
            </a:extLst>
          </p:cNvPr>
          <p:cNvGrpSpPr/>
          <p:nvPr/>
        </p:nvGrpSpPr>
        <p:grpSpPr>
          <a:xfrm>
            <a:off x="6193231" y="2967823"/>
            <a:ext cx="476375" cy="476377"/>
            <a:chOff x="5462286" y="2128965"/>
            <a:chExt cx="539920" cy="539922"/>
          </a:xfrm>
        </p:grpSpPr>
        <p:grpSp>
          <p:nvGrpSpPr>
            <p:cNvPr id="606" name="Group 605">
              <a:extLst>
                <a:ext uri="{FF2B5EF4-FFF2-40B4-BE49-F238E27FC236}">
                  <a16:creationId xmlns:a16="http://schemas.microsoft.com/office/drawing/2014/main" id="{73695A97-9E61-4713-AFC3-A1CDD1F8EAF6}"/>
                </a:ext>
              </a:extLst>
            </p:cNvPr>
            <p:cNvGrpSpPr/>
            <p:nvPr/>
          </p:nvGrpSpPr>
          <p:grpSpPr>
            <a:xfrm>
              <a:off x="5462286" y="2128965"/>
              <a:ext cx="539920" cy="539922"/>
              <a:chOff x="3060314" y="5492593"/>
              <a:chExt cx="820074" cy="820072"/>
            </a:xfrm>
          </p:grpSpPr>
          <p:sp>
            <p:nvSpPr>
              <p:cNvPr id="608" name="Circle: Hollow 607">
                <a:extLst>
                  <a:ext uri="{FF2B5EF4-FFF2-40B4-BE49-F238E27FC236}">
                    <a16:creationId xmlns:a16="http://schemas.microsoft.com/office/drawing/2014/main" id="{75F23340-C874-4392-BF1D-4737D2B84E63}"/>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ctr"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9" name="Block Arc 608">
                <a:extLst>
                  <a:ext uri="{FF2B5EF4-FFF2-40B4-BE49-F238E27FC236}">
                    <a16:creationId xmlns:a16="http://schemas.microsoft.com/office/drawing/2014/main" id="{9C77B113-240C-4E84-8297-F485A97E4EF6}"/>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0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0" name="Block Arc 609">
                <a:extLst>
                  <a:ext uri="{FF2B5EF4-FFF2-40B4-BE49-F238E27FC236}">
                    <a16:creationId xmlns:a16="http://schemas.microsoft.com/office/drawing/2014/main" id="{179AA19D-D6CA-445C-95B5-90316E753F23}"/>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0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07" name="Oval 606">
              <a:extLst>
                <a:ext uri="{FF2B5EF4-FFF2-40B4-BE49-F238E27FC236}">
                  <a16:creationId xmlns:a16="http://schemas.microsoft.com/office/drawing/2014/main" id="{5820BA90-44F1-4EC8-8567-3E660D4C45D8}"/>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ctr"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794"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611" name="Group 610">
            <a:extLst>
              <a:ext uri="{FF2B5EF4-FFF2-40B4-BE49-F238E27FC236}">
                <a16:creationId xmlns:a16="http://schemas.microsoft.com/office/drawing/2014/main" id="{B8EC1882-931B-4FA9-A109-FC5C1699D1CF}"/>
              </a:ext>
            </a:extLst>
          </p:cNvPr>
          <p:cNvGrpSpPr/>
          <p:nvPr/>
        </p:nvGrpSpPr>
        <p:grpSpPr>
          <a:xfrm>
            <a:off x="6193565" y="3060385"/>
            <a:ext cx="475708" cy="296478"/>
            <a:chOff x="5464398" y="2233873"/>
            <a:chExt cx="539163" cy="336026"/>
          </a:xfrm>
        </p:grpSpPr>
        <p:sp>
          <p:nvSpPr>
            <p:cNvPr id="612" name="Isosceles Triangle 611">
              <a:extLst>
                <a:ext uri="{FF2B5EF4-FFF2-40B4-BE49-F238E27FC236}">
                  <a16:creationId xmlns:a16="http://schemas.microsoft.com/office/drawing/2014/main" id="{7C9EE63B-1F2A-4AD7-A1DA-C8F9FF3C3779}"/>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3" name="Isosceles Triangle 612">
              <a:extLst>
                <a:ext uri="{FF2B5EF4-FFF2-40B4-BE49-F238E27FC236}">
                  <a16:creationId xmlns:a16="http://schemas.microsoft.com/office/drawing/2014/main" id="{CB521EFC-A851-4896-AE8D-638DA310B03B}"/>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4" name="Oval 613">
              <a:extLst>
                <a:ext uri="{FF2B5EF4-FFF2-40B4-BE49-F238E27FC236}">
                  <a16:creationId xmlns:a16="http://schemas.microsoft.com/office/drawing/2014/main" id="{06CB4D91-FDF9-4D4D-9FA9-E27DCC7FC848}"/>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ctr"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794"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615" name="Rectangle 614">
            <a:extLst>
              <a:ext uri="{FF2B5EF4-FFF2-40B4-BE49-F238E27FC236}">
                <a16:creationId xmlns:a16="http://schemas.microsoft.com/office/drawing/2014/main" id="{C31A8564-E18E-43B8-92A2-6E62EDF57CBF}"/>
              </a:ext>
            </a:extLst>
          </p:cNvPr>
          <p:cNvSpPr/>
          <p:nvPr/>
        </p:nvSpPr>
        <p:spPr>
          <a:xfrm>
            <a:off x="6299656" y="3085416"/>
            <a:ext cx="272832" cy="263405"/>
          </a:xfrm>
          <a:prstGeom prst="rect">
            <a:avLst/>
          </a:prstGeom>
        </p:spPr>
        <p:txBody>
          <a:bodyPr wrap="none">
            <a:sp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r>
              <a:rPr kumimoji="0" lang="en-US" sz="1235"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794"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16" name="Oval 615">
            <a:extLst>
              <a:ext uri="{FF2B5EF4-FFF2-40B4-BE49-F238E27FC236}">
                <a16:creationId xmlns:a16="http://schemas.microsoft.com/office/drawing/2014/main" id="{FD58C18B-D7B7-4712-9A38-7D67F2CDABE9}"/>
              </a:ext>
            </a:extLst>
          </p:cNvPr>
          <p:cNvSpPr/>
          <p:nvPr/>
        </p:nvSpPr>
        <p:spPr bwMode="auto">
          <a:xfrm>
            <a:off x="4093406" y="2385848"/>
            <a:ext cx="3467706" cy="3467509"/>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55075" tIns="124061" rIns="155075" bIns="124061" numCol="1" spcCol="0" rtlCol="0" fromWordArt="0" anchor="ctr"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138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7" name="Isosceles Triangle 616">
            <a:extLst>
              <a:ext uri="{FF2B5EF4-FFF2-40B4-BE49-F238E27FC236}">
                <a16:creationId xmlns:a16="http://schemas.microsoft.com/office/drawing/2014/main" id="{0F0CDE47-12F1-495F-A6BD-DB8B7740A6BD}"/>
              </a:ext>
            </a:extLst>
          </p:cNvPr>
          <p:cNvSpPr/>
          <p:nvPr/>
        </p:nvSpPr>
        <p:spPr bwMode="auto">
          <a:xfrm flipV="1">
            <a:off x="4939503" y="1626983"/>
            <a:ext cx="1551840" cy="1041937"/>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r>
              <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618" name="10TB of Data">
            <a:extLst>
              <a:ext uri="{FF2B5EF4-FFF2-40B4-BE49-F238E27FC236}">
                <a16:creationId xmlns:a16="http://schemas.microsoft.com/office/drawing/2014/main" id="{5B1BDBC5-71AE-435B-98D2-EEBD9697277F}"/>
              </a:ext>
            </a:extLst>
          </p:cNvPr>
          <p:cNvGrpSpPr/>
          <p:nvPr/>
        </p:nvGrpSpPr>
        <p:grpSpPr>
          <a:xfrm>
            <a:off x="5338763" y="1384770"/>
            <a:ext cx="814950" cy="900338"/>
            <a:chOff x="4474513" y="437335"/>
            <a:chExt cx="787326" cy="869819"/>
          </a:xfrm>
        </p:grpSpPr>
        <p:grpSp>
          <p:nvGrpSpPr>
            <p:cNvPr id="619" name="Group 167">
              <a:extLst>
                <a:ext uri="{FF2B5EF4-FFF2-40B4-BE49-F238E27FC236}">
                  <a16:creationId xmlns:a16="http://schemas.microsoft.com/office/drawing/2014/main" id="{9FB499FA-6013-45DC-A97A-AECF8E0146E0}"/>
                </a:ext>
              </a:extLst>
            </p:cNvPr>
            <p:cNvGrpSpPr>
              <a:grpSpLocks noChangeAspect="1"/>
            </p:cNvGrpSpPr>
            <p:nvPr/>
          </p:nvGrpSpPr>
          <p:grpSpPr bwMode="auto">
            <a:xfrm>
              <a:off x="4499386" y="437335"/>
              <a:ext cx="664881" cy="869819"/>
              <a:chOff x="6332" y="882"/>
              <a:chExt cx="425" cy="556"/>
            </a:xfrm>
            <a:solidFill>
              <a:srgbClr val="353535"/>
            </a:solidFill>
          </p:grpSpPr>
          <p:sp>
            <p:nvSpPr>
              <p:cNvPr id="621" name="Freeform 169">
                <a:extLst>
                  <a:ext uri="{FF2B5EF4-FFF2-40B4-BE49-F238E27FC236}">
                    <a16:creationId xmlns:a16="http://schemas.microsoft.com/office/drawing/2014/main" id="{E287C56B-2C37-441A-AFDC-23C36EA4845C}"/>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2" name="Freeform 170">
                <a:extLst>
                  <a:ext uri="{FF2B5EF4-FFF2-40B4-BE49-F238E27FC236}">
                    <a16:creationId xmlns:a16="http://schemas.microsoft.com/office/drawing/2014/main" id="{4C65F863-E0C2-49C9-ACD4-2CA946B65B4D}"/>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3" name="Freeform 171">
                <a:extLst>
                  <a:ext uri="{FF2B5EF4-FFF2-40B4-BE49-F238E27FC236}">
                    <a16:creationId xmlns:a16="http://schemas.microsoft.com/office/drawing/2014/main" id="{2314EB8F-7F5D-494C-B410-98ACAC25BA58}"/>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4" name="Freeform 172">
                <a:extLst>
                  <a:ext uri="{FF2B5EF4-FFF2-40B4-BE49-F238E27FC236}">
                    <a16:creationId xmlns:a16="http://schemas.microsoft.com/office/drawing/2014/main" id="{5608D3EC-1AA5-48E0-8DBE-2D3279FA2022}"/>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5" name="Freeform 173">
                <a:extLst>
                  <a:ext uri="{FF2B5EF4-FFF2-40B4-BE49-F238E27FC236}">
                    <a16:creationId xmlns:a16="http://schemas.microsoft.com/office/drawing/2014/main" id="{F7AD6AE6-7EF9-40D3-A760-583335544B6B}"/>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6" name="Freeform 174">
                <a:extLst>
                  <a:ext uri="{FF2B5EF4-FFF2-40B4-BE49-F238E27FC236}">
                    <a16:creationId xmlns:a16="http://schemas.microsoft.com/office/drawing/2014/main" id="{7D3D53CE-18DF-4761-819E-11D0CE95D273}"/>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7" name="Freeform 175">
                <a:extLst>
                  <a:ext uri="{FF2B5EF4-FFF2-40B4-BE49-F238E27FC236}">
                    <a16:creationId xmlns:a16="http://schemas.microsoft.com/office/drawing/2014/main" id="{510A18C1-587F-4EF6-844E-6123B36C67FF}"/>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8" name="Freeform 176">
                <a:extLst>
                  <a:ext uri="{FF2B5EF4-FFF2-40B4-BE49-F238E27FC236}">
                    <a16:creationId xmlns:a16="http://schemas.microsoft.com/office/drawing/2014/main" id="{84E6B459-6587-4502-AA15-C29A05A50E43}"/>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9" name="Freeform 177">
                <a:extLst>
                  <a:ext uri="{FF2B5EF4-FFF2-40B4-BE49-F238E27FC236}">
                    <a16:creationId xmlns:a16="http://schemas.microsoft.com/office/drawing/2014/main" id="{88F381CF-4628-434F-B8E2-A341D9CDF540}"/>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0" name="Freeform 178">
                <a:extLst>
                  <a:ext uri="{FF2B5EF4-FFF2-40B4-BE49-F238E27FC236}">
                    <a16:creationId xmlns:a16="http://schemas.microsoft.com/office/drawing/2014/main" id="{A4D38C52-E2B1-41ED-9E59-D71893AD02B6}"/>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1" name="Freeform 179">
                <a:extLst>
                  <a:ext uri="{FF2B5EF4-FFF2-40B4-BE49-F238E27FC236}">
                    <a16:creationId xmlns:a16="http://schemas.microsoft.com/office/drawing/2014/main" id="{8CD629F4-FA01-4BBE-BF1E-C89242671518}"/>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2" name="Freeform 180">
                <a:extLst>
                  <a:ext uri="{FF2B5EF4-FFF2-40B4-BE49-F238E27FC236}">
                    <a16:creationId xmlns:a16="http://schemas.microsoft.com/office/drawing/2014/main" id="{D65828F2-3467-420B-9CC9-840C6867FF40}"/>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3" name="Freeform 181">
                <a:extLst>
                  <a:ext uri="{FF2B5EF4-FFF2-40B4-BE49-F238E27FC236}">
                    <a16:creationId xmlns:a16="http://schemas.microsoft.com/office/drawing/2014/main" id="{CE3623B4-FE2B-41B9-946C-4A43A5F7E2FE}"/>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4" name="Freeform 182">
                <a:extLst>
                  <a:ext uri="{FF2B5EF4-FFF2-40B4-BE49-F238E27FC236}">
                    <a16:creationId xmlns:a16="http://schemas.microsoft.com/office/drawing/2014/main" id="{C2BD994F-3B31-43F8-8394-45D59B935E1A}"/>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5" name="Freeform 183">
                <a:extLst>
                  <a:ext uri="{FF2B5EF4-FFF2-40B4-BE49-F238E27FC236}">
                    <a16:creationId xmlns:a16="http://schemas.microsoft.com/office/drawing/2014/main" id="{CFB48489-931F-49E1-9B11-42E2DA31F09D}"/>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sp>
          <p:nvSpPr>
            <p:cNvPr id="620" name="TextBox 619">
              <a:extLst>
                <a:ext uri="{FF2B5EF4-FFF2-40B4-BE49-F238E27FC236}">
                  <a16:creationId xmlns:a16="http://schemas.microsoft.com/office/drawing/2014/main" id="{27FC9982-9126-4D9E-805F-E4ABF67E4C70}"/>
                </a:ext>
              </a:extLst>
            </p:cNvPr>
            <p:cNvSpPr txBox="1"/>
            <p:nvPr/>
          </p:nvSpPr>
          <p:spPr>
            <a:xfrm>
              <a:off x="4474513" y="1018137"/>
              <a:ext cx="787326" cy="277030"/>
            </a:xfrm>
            <a:prstGeom prst="rect">
              <a:avLst/>
            </a:prstGeom>
            <a:noFill/>
          </p:spPr>
          <p:txBody>
            <a:bodyPr wrap="square" lIns="0" tIns="0" rIns="0" bIns="0" rtlCol="0">
              <a:spAutoFit/>
            </a:bodyPr>
            <a:lstStyle/>
            <a:p>
              <a:pPr marL="0" marR="0" lvl="0" indent="0" algn="ctr" defTabSz="806747" rtl="0" eaLnBrk="1" fontAlgn="auto" latinLnBrk="0" hangingPunct="1">
                <a:lnSpc>
                  <a:spcPct val="90000"/>
                </a:lnSpc>
                <a:spcBef>
                  <a:spcPts val="0"/>
                </a:spcBef>
                <a:spcAft>
                  <a:spcPts val="529"/>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171</a:t>
              </a:r>
              <a:r>
                <a:rPr kumimoji="0" lang="en-US" sz="1235" b="0" i="0" u="none" strike="noStrike" kern="0" cap="none" spc="0" normalizeH="0" baseline="0" noProof="0">
                  <a:ln>
                    <a:noFill/>
                  </a:ln>
                  <a:solidFill>
                    <a:srgbClr val="0078D7"/>
                  </a:solidFill>
                  <a:effectLst/>
                  <a:uLnTx/>
                  <a:uFillTx/>
                  <a:latin typeface="Segoe UI"/>
                  <a:ea typeface="+mn-ea"/>
                  <a:cs typeface="+mn-cs"/>
                </a:rPr>
                <a:t>TB</a:t>
              </a:r>
              <a:endParaRPr kumimoji="0" lang="en-US" sz="1765" b="0" i="0" u="none" strike="noStrike" kern="0" cap="none" spc="0" normalizeH="0" baseline="0" noProof="0">
                <a:ln>
                  <a:noFill/>
                </a:ln>
                <a:solidFill>
                  <a:srgbClr val="0078D7"/>
                </a:solidFill>
                <a:effectLst/>
                <a:uLnTx/>
                <a:uFillTx/>
                <a:latin typeface="Segoe UI"/>
                <a:ea typeface="+mn-ea"/>
                <a:cs typeface="+mn-cs"/>
              </a:endParaRPr>
            </a:p>
          </p:txBody>
        </p:sp>
      </p:grpSp>
      <p:sp>
        <p:nvSpPr>
          <p:cNvPr id="636" name="TextBox 635">
            <a:extLst>
              <a:ext uri="{FF2B5EF4-FFF2-40B4-BE49-F238E27FC236}">
                <a16:creationId xmlns:a16="http://schemas.microsoft.com/office/drawing/2014/main" id="{18856526-5C6C-4EB1-AA29-6A2F416F4DD6}"/>
              </a:ext>
            </a:extLst>
          </p:cNvPr>
          <p:cNvSpPr txBox="1"/>
          <p:nvPr/>
        </p:nvSpPr>
        <p:spPr>
          <a:xfrm>
            <a:off x="5977761" y="5171064"/>
            <a:ext cx="684033" cy="38536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Effective</a:t>
            </a:r>
            <a:b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policy</a:t>
            </a:r>
          </a:p>
        </p:txBody>
      </p:sp>
      <p:sp>
        <p:nvSpPr>
          <p:cNvPr id="637" name="Arc 636">
            <a:extLst>
              <a:ext uri="{FF2B5EF4-FFF2-40B4-BE49-F238E27FC236}">
                <a16:creationId xmlns:a16="http://schemas.microsoft.com/office/drawing/2014/main" id="{34116454-17E4-4914-B9AB-68CD288316D2}"/>
              </a:ext>
            </a:extLst>
          </p:cNvPr>
          <p:cNvSpPr/>
          <p:nvPr/>
        </p:nvSpPr>
        <p:spPr>
          <a:xfrm>
            <a:off x="4818303" y="3176215"/>
            <a:ext cx="1875850" cy="1875850"/>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638" name="Group 637">
            <a:extLst>
              <a:ext uri="{FF2B5EF4-FFF2-40B4-BE49-F238E27FC236}">
                <a16:creationId xmlns:a16="http://schemas.microsoft.com/office/drawing/2014/main" id="{946EDA12-9C62-4EDA-9392-6F4D753170E0}"/>
              </a:ext>
            </a:extLst>
          </p:cNvPr>
          <p:cNvGrpSpPr/>
          <p:nvPr/>
        </p:nvGrpSpPr>
        <p:grpSpPr>
          <a:xfrm>
            <a:off x="9458495" y="1577647"/>
            <a:ext cx="1582653" cy="1253420"/>
            <a:chOff x="10008494" y="870996"/>
            <a:chExt cx="1758503" cy="1392689"/>
          </a:xfrm>
        </p:grpSpPr>
        <p:grpSp>
          <p:nvGrpSpPr>
            <p:cNvPr id="639" name="Group 638">
              <a:extLst>
                <a:ext uri="{FF2B5EF4-FFF2-40B4-BE49-F238E27FC236}">
                  <a16:creationId xmlns:a16="http://schemas.microsoft.com/office/drawing/2014/main" id="{8132BEAA-7149-41A9-9A2E-991CF14B5A23}"/>
                </a:ext>
              </a:extLst>
            </p:cNvPr>
            <p:cNvGrpSpPr/>
            <p:nvPr/>
          </p:nvGrpSpPr>
          <p:grpSpPr>
            <a:xfrm>
              <a:off x="10008494" y="870996"/>
              <a:ext cx="1723127" cy="1060679"/>
              <a:chOff x="13283193" y="691690"/>
              <a:chExt cx="2014419" cy="1239985"/>
            </a:xfrm>
          </p:grpSpPr>
          <p:grpSp>
            <p:nvGrpSpPr>
              <p:cNvPr id="641" name="Group 640">
                <a:extLst>
                  <a:ext uri="{FF2B5EF4-FFF2-40B4-BE49-F238E27FC236}">
                    <a16:creationId xmlns:a16="http://schemas.microsoft.com/office/drawing/2014/main" id="{D27C054A-BCAA-47C4-8925-DAFC4747D02A}"/>
                  </a:ext>
                </a:extLst>
              </p:cNvPr>
              <p:cNvGrpSpPr/>
              <p:nvPr/>
            </p:nvGrpSpPr>
            <p:grpSpPr>
              <a:xfrm>
                <a:off x="13283193" y="691690"/>
                <a:ext cx="2014419" cy="1239985"/>
                <a:chOff x="9682252" y="2345440"/>
                <a:chExt cx="2014419" cy="1239985"/>
              </a:xfrm>
            </p:grpSpPr>
            <p:grpSp>
              <p:nvGrpSpPr>
                <p:cNvPr id="645" name="Group 644">
                  <a:extLst>
                    <a:ext uri="{FF2B5EF4-FFF2-40B4-BE49-F238E27FC236}">
                      <a16:creationId xmlns:a16="http://schemas.microsoft.com/office/drawing/2014/main" id="{04D60156-9FC9-4109-B9F7-20633FC9CB08}"/>
                    </a:ext>
                  </a:extLst>
                </p:cNvPr>
                <p:cNvGrpSpPr/>
                <p:nvPr/>
              </p:nvGrpSpPr>
              <p:grpSpPr>
                <a:xfrm>
                  <a:off x="10070785" y="2345440"/>
                  <a:ext cx="1625886" cy="1069106"/>
                  <a:chOff x="10846854" y="1787463"/>
                  <a:chExt cx="1625886" cy="1069106"/>
                </a:xfrm>
              </p:grpSpPr>
              <p:sp>
                <p:nvSpPr>
                  <p:cNvPr id="649" name="Freeform 38">
                    <a:extLst>
                      <a:ext uri="{FF2B5EF4-FFF2-40B4-BE49-F238E27FC236}">
                        <a16:creationId xmlns:a16="http://schemas.microsoft.com/office/drawing/2014/main" id="{2667FAF6-6D5E-43A5-A50B-94A2CD34E2D7}"/>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0" name="Freeform 131">
                    <a:extLst>
                      <a:ext uri="{FF2B5EF4-FFF2-40B4-BE49-F238E27FC236}">
                        <a16:creationId xmlns:a16="http://schemas.microsoft.com/office/drawing/2014/main" id="{4D5DD1F4-82F6-45F6-BE5D-C3DCEE6C18BE}"/>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marL="0" marR="0" lvl="0" indent="0" algn="ctr"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6" name="Group 645">
                  <a:extLst>
                    <a:ext uri="{FF2B5EF4-FFF2-40B4-BE49-F238E27FC236}">
                      <a16:creationId xmlns:a16="http://schemas.microsoft.com/office/drawing/2014/main" id="{FC60CA13-8BF9-477F-88BC-4677D5AD2212}"/>
                    </a:ext>
                  </a:extLst>
                </p:cNvPr>
                <p:cNvGrpSpPr/>
                <p:nvPr/>
              </p:nvGrpSpPr>
              <p:grpSpPr>
                <a:xfrm>
                  <a:off x="9682252" y="2749670"/>
                  <a:ext cx="1271007" cy="835755"/>
                  <a:chOff x="10909197" y="2287518"/>
                  <a:chExt cx="1271007" cy="835755"/>
                </a:xfrm>
              </p:grpSpPr>
              <p:sp>
                <p:nvSpPr>
                  <p:cNvPr id="647" name="Freeform 38">
                    <a:extLst>
                      <a:ext uri="{FF2B5EF4-FFF2-40B4-BE49-F238E27FC236}">
                        <a16:creationId xmlns:a16="http://schemas.microsoft.com/office/drawing/2014/main" id="{F0CEAFD6-0BBD-4D11-AD05-3865CF2D2D56}"/>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648" name="Picture 2" descr="https://azure.microsoft.com/svghandler/preview/?width=600&amp;amp;height=315">
                    <a:extLst>
                      <a:ext uri="{FF2B5EF4-FFF2-40B4-BE49-F238E27FC236}">
                        <a16:creationId xmlns:a16="http://schemas.microsoft.com/office/drawing/2014/main" id="{860AEA63-F71A-421A-9999-E0AF075A79D5}"/>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642" name="Freeform 22">
                <a:extLst>
                  <a:ext uri="{FF2B5EF4-FFF2-40B4-BE49-F238E27FC236}">
                    <a16:creationId xmlns:a16="http://schemas.microsoft.com/office/drawing/2014/main" id="{784CDE24-4154-432A-AFAC-7C9F87E0B5A4}"/>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pic>
            <p:nvPicPr>
              <p:cNvPr id="643" name="Picture 642">
                <a:extLst>
                  <a:ext uri="{FF2B5EF4-FFF2-40B4-BE49-F238E27FC236}">
                    <a16:creationId xmlns:a16="http://schemas.microsoft.com/office/drawing/2014/main" id="{4D5D513F-7305-475C-AD29-18445179E84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644" name="Picture 643">
                <a:extLst>
                  <a:ext uri="{FF2B5EF4-FFF2-40B4-BE49-F238E27FC236}">
                    <a16:creationId xmlns:a16="http://schemas.microsoft.com/office/drawing/2014/main" id="{D86A4FB0-2864-49F1-89E9-3044EDBADB87}"/>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640" name="Rectangle 639">
              <a:extLst>
                <a:ext uri="{FF2B5EF4-FFF2-40B4-BE49-F238E27FC236}">
                  <a16:creationId xmlns:a16="http://schemas.microsoft.com/office/drawing/2014/main" id="{05188E4C-CD3C-4B37-BEC1-E059E0FD6423}"/>
                </a:ext>
              </a:extLst>
            </p:cNvPr>
            <p:cNvSpPr/>
            <p:nvPr/>
          </p:nvSpPr>
          <p:spPr>
            <a:xfrm>
              <a:off x="10166797" y="1914872"/>
              <a:ext cx="1600200" cy="348813"/>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5B5956-9205-4457-B41E-69A19B00FBF7}"/>
              </a:ext>
            </a:extLst>
          </p:cNvPr>
          <p:cNvGrpSpPr/>
          <p:nvPr/>
        </p:nvGrpSpPr>
        <p:grpSpPr>
          <a:xfrm>
            <a:off x="9673169" y="5121938"/>
            <a:ext cx="1563624" cy="1619886"/>
            <a:chOff x="10997609" y="5121938"/>
            <a:chExt cx="1563624" cy="1619886"/>
          </a:xfrm>
        </p:grpSpPr>
        <p:grpSp>
          <p:nvGrpSpPr>
            <p:cNvPr id="2" name="Group 1">
              <a:extLst>
                <a:ext uri="{FF2B5EF4-FFF2-40B4-BE49-F238E27FC236}">
                  <a16:creationId xmlns:a16="http://schemas.microsoft.com/office/drawing/2014/main" id="{457EB6B4-FBEE-409F-BFD0-D151F9FF2EA0}"/>
                </a:ext>
              </a:extLst>
            </p:cNvPr>
            <p:cNvGrpSpPr/>
            <p:nvPr/>
          </p:nvGrpSpPr>
          <p:grpSpPr>
            <a:xfrm>
              <a:off x="11028791" y="5121938"/>
              <a:ext cx="1532442" cy="1094964"/>
              <a:chOff x="1970714" y="4745078"/>
              <a:chExt cx="2416700" cy="1726788"/>
            </a:xfrm>
          </p:grpSpPr>
          <p:sp>
            <p:nvSpPr>
              <p:cNvPr id="326" name="Dotted Circle">
                <a:extLst>
                  <a:ext uri="{FF2B5EF4-FFF2-40B4-BE49-F238E27FC236}">
                    <a16:creationId xmlns:a16="http://schemas.microsoft.com/office/drawing/2014/main" id="{72C2CE91-E589-460B-87AC-0A57838887E7}"/>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27" name="Picture 326">
                <a:extLst>
                  <a:ext uri="{FF2B5EF4-FFF2-40B4-BE49-F238E27FC236}">
                    <a16:creationId xmlns:a16="http://schemas.microsoft.com/office/drawing/2014/main" id="{5BEC6F2F-5FB6-47AA-8D15-4855BA0B6924}"/>
                  </a:ext>
                </a:extLst>
              </p:cNvPr>
              <p:cNvPicPr>
                <a:picLocks noChangeAspect="1"/>
              </p:cNvPicPr>
              <p:nvPr/>
            </p:nvPicPr>
            <p:blipFill>
              <a:blip r:embed="rId16"/>
              <a:stretch>
                <a:fillRect/>
              </a:stretch>
            </p:blipFill>
            <p:spPr>
              <a:xfrm>
                <a:off x="3405333" y="5878233"/>
                <a:ext cx="398411" cy="398411"/>
              </a:xfrm>
              <a:prstGeom prst="rect">
                <a:avLst/>
              </a:prstGeom>
            </p:spPr>
          </p:pic>
          <p:pic>
            <p:nvPicPr>
              <p:cNvPr id="651" name="Picture 650">
                <a:extLst>
                  <a:ext uri="{FF2B5EF4-FFF2-40B4-BE49-F238E27FC236}">
                    <a16:creationId xmlns:a16="http://schemas.microsoft.com/office/drawing/2014/main" id="{8960C422-D806-4150-B2B1-9905567F2DC6}"/>
                  </a:ext>
                </a:extLst>
              </p:cNvPr>
              <p:cNvPicPr>
                <a:picLocks noChangeAspect="1"/>
              </p:cNvPicPr>
              <p:nvPr/>
            </p:nvPicPr>
            <p:blipFill>
              <a:blip r:embed="rId17"/>
              <a:stretch>
                <a:fillRect/>
              </a:stretch>
            </p:blipFill>
            <p:spPr>
              <a:xfrm>
                <a:off x="3009889" y="5491766"/>
                <a:ext cx="438252" cy="438252"/>
              </a:xfrm>
              <a:prstGeom prst="rect">
                <a:avLst/>
              </a:prstGeom>
            </p:spPr>
          </p:pic>
          <p:pic>
            <p:nvPicPr>
              <p:cNvPr id="652" name="Picture 651">
                <a:extLst>
                  <a:ext uri="{FF2B5EF4-FFF2-40B4-BE49-F238E27FC236}">
                    <a16:creationId xmlns:a16="http://schemas.microsoft.com/office/drawing/2014/main" id="{DFD268AC-11DD-42F0-A281-29C4D2708441}"/>
                  </a:ext>
                </a:extLst>
              </p:cNvPr>
              <p:cNvPicPr>
                <a:picLocks noChangeAspect="1"/>
              </p:cNvPicPr>
              <p:nvPr/>
            </p:nvPicPr>
            <p:blipFill>
              <a:blip r:embed="rId18"/>
              <a:stretch>
                <a:fillRect/>
              </a:stretch>
            </p:blipFill>
            <p:spPr>
              <a:xfrm>
                <a:off x="3715328" y="5444538"/>
                <a:ext cx="482077" cy="482077"/>
              </a:xfrm>
              <a:prstGeom prst="rect">
                <a:avLst/>
              </a:prstGeom>
            </p:spPr>
          </p:pic>
          <p:pic>
            <p:nvPicPr>
              <p:cNvPr id="653" name="Picture 652">
                <a:extLst>
                  <a:ext uri="{FF2B5EF4-FFF2-40B4-BE49-F238E27FC236}">
                    <a16:creationId xmlns:a16="http://schemas.microsoft.com/office/drawing/2014/main" id="{F762B193-9D0E-4FEA-AF7E-DA6432132E66}"/>
                  </a:ext>
                </a:extLst>
              </p:cNvPr>
              <p:cNvPicPr>
                <a:picLocks noChangeAspect="1"/>
              </p:cNvPicPr>
              <p:nvPr/>
            </p:nvPicPr>
            <p:blipFill>
              <a:blip r:embed="rId19"/>
              <a:stretch>
                <a:fillRect/>
              </a:stretch>
            </p:blipFill>
            <p:spPr>
              <a:xfrm>
                <a:off x="3427839" y="5066550"/>
                <a:ext cx="438252" cy="438252"/>
              </a:xfrm>
              <a:prstGeom prst="rect">
                <a:avLst/>
              </a:prstGeom>
            </p:spPr>
          </p:pic>
          <p:grpSp>
            <p:nvGrpSpPr>
              <p:cNvPr id="654" name="Group 653">
                <a:extLst>
                  <a:ext uri="{FF2B5EF4-FFF2-40B4-BE49-F238E27FC236}">
                    <a16:creationId xmlns:a16="http://schemas.microsoft.com/office/drawing/2014/main" id="{5822D241-6DCD-4228-B6ED-920F422FDC6C}"/>
                  </a:ext>
                </a:extLst>
              </p:cNvPr>
              <p:cNvGrpSpPr/>
              <p:nvPr/>
            </p:nvGrpSpPr>
            <p:grpSpPr>
              <a:xfrm>
                <a:off x="1970714" y="4745078"/>
                <a:ext cx="956049" cy="1646067"/>
                <a:chOff x="3613302" y="3372643"/>
                <a:chExt cx="1921433" cy="3007462"/>
              </a:xfrm>
            </p:grpSpPr>
            <p:pic>
              <p:nvPicPr>
                <p:cNvPr id="655" name="Picture 88">
                  <a:extLst>
                    <a:ext uri="{FF2B5EF4-FFF2-40B4-BE49-F238E27FC236}">
                      <a16:creationId xmlns:a16="http://schemas.microsoft.com/office/drawing/2014/main" id="{6A0FDB03-7D76-457E-A6F2-DE6E5FA3177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613302" y="3372643"/>
                  <a:ext cx="1921433" cy="3007462"/>
                </a:xfrm>
                <a:prstGeom prst="rect">
                  <a:avLst/>
                </a:prstGeom>
              </p:spPr>
            </p:pic>
            <p:sp>
              <p:nvSpPr>
                <p:cNvPr id="656" name="Rectangle 655">
                  <a:extLst>
                    <a:ext uri="{FF2B5EF4-FFF2-40B4-BE49-F238E27FC236}">
                      <a16:creationId xmlns:a16="http://schemas.microsoft.com/office/drawing/2014/main" id="{D6CE4EB5-595E-47B1-8498-ED478997F71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7" name="Rectangle 656">
                  <a:extLst>
                    <a:ext uri="{FF2B5EF4-FFF2-40B4-BE49-F238E27FC236}">
                      <a16:creationId xmlns:a16="http://schemas.microsoft.com/office/drawing/2014/main" id="{F0607333-11A5-4EF8-8119-F198CFAC1C23}"/>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8" name="Rectangle 657">
                  <a:extLst>
                    <a:ext uri="{FF2B5EF4-FFF2-40B4-BE49-F238E27FC236}">
                      <a16:creationId xmlns:a16="http://schemas.microsoft.com/office/drawing/2014/main" id="{3F23AF87-B691-4B3B-B6AB-D80DB451C1A2}"/>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Rectangle 658">
                  <a:extLst>
                    <a:ext uri="{FF2B5EF4-FFF2-40B4-BE49-F238E27FC236}">
                      <a16:creationId xmlns:a16="http://schemas.microsoft.com/office/drawing/2014/main" id="{82DC11AB-1C47-47AD-B861-142251F0C451}"/>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Rectangle 659">
                  <a:extLst>
                    <a:ext uri="{FF2B5EF4-FFF2-40B4-BE49-F238E27FC236}">
                      <a16:creationId xmlns:a16="http://schemas.microsoft.com/office/drawing/2014/main" id="{DC2F81D1-EFCD-4C5D-8F47-FC1D0745F02F}"/>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1" name="Rectangle 660">
                  <a:extLst>
                    <a:ext uri="{FF2B5EF4-FFF2-40B4-BE49-F238E27FC236}">
                      <a16:creationId xmlns:a16="http://schemas.microsoft.com/office/drawing/2014/main" id="{5F32504E-4C5A-4E90-ABAE-13E1D77C74F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2" name="Rectangle 661">
                  <a:extLst>
                    <a:ext uri="{FF2B5EF4-FFF2-40B4-BE49-F238E27FC236}">
                      <a16:creationId xmlns:a16="http://schemas.microsoft.com/office/drawing/2014/main" id="{82BB640B-A798-4D96-BD97-35705A13E934}"/>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3" name="Rectangle 662">
              <a:extLst>
                <a:ext uri="{FF2B5EF4-FFF2-40B4-BE49-F238E27FC236}">
                  <a16:creationId xmlns:a16="http://schemas.microsoft.com/office/drawing/2014/main" id="{B976EF4E-BDF0-4A48-BC84-6696D6115C7D}"/>
                </a:ext>
              </a:extLst>
            </p:cNvPr>
            <p:cNvSpPr/>
            <p:nvPr/>
          </p:nvSpPr>
          <p:spPr>
            <a:xfrm>
              <a:off x="10997609" y="6206293"/>
              <a:ext cx="1563624" cy="535531"/>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3830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3"/>
                                        </p:tgtEl>
                                        <p:attrNameLst>
                                          <p:attrName>style.visibility</p:attrName>
                                        </p:attrNameLst>
                                      </p:cBhvr>
                                      <p:to>
                                        <p:strVal val="visible"/>
                                      </p:to>
                                    </p:set>
                                    <p:anim calcmode="lin" valueType="num">
                                      <p:cBhvr additive="base">
                                        <p:cTn id="7" dur="500" fill="hold"/>
                                        <p:tgtEl>
                                          <p:spTgt spid="523"/>
                                        </p:tgtEl>
                                        <p:attrNameLst>
                                          <p:attrName>ppt_x</p:attrName>
                                        </p:attrNameLst>
                                      </p:cBhvr>
                                      <p:tavLst>
                                        <p:tav tm="0">
                                          <p:val>
                                            <p:strVal val="0-#ppt_w/2"/>
                                          </p:val>
                                        </p:tav>
                                        <p:tav tm="100000">
                                          <p:val>
                                            <p:strVal val="#ppt_x"/>
                                          </p:val>
                                        </p:tav>
                                      </p:tavLst>
                                    </p:anim>
                                    <p:anim calcmode="lin" valueType="num">
                                      <p:cBhvr additive="base">
                                        <p:cTn id="8" dur="50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80"/>
                                        </p:tgtEl>
                                        <p:attrNameLst>
                                          <p:attrName>style.visibility</p:attrName>
                                        </p:attrNameLst>
                                      </p:cBhvr>
                                      <p:to>
                                        <p:strVal val="visible"/>
                                      </p:to>
                                    </p:set>
                                    <p:animEffect transition="in" filter="wipe(left)">
                                      <p:cBhvr>
                                        <p:cTn id="12" dur="500"/>
                                        <p:tgtEl>
                                          <p:spTgt spid="48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05"/>
                                        </p:tgtEl>
                                        <p:attrNameLst>
                                          <p:attrName>style.visibility</p:attrName>
                                        </p:attrNameLst>
                                      </p:cBhvr>
                                      <p:to>
                                        <p:strVal val="visible"/>
                                      </p:to>
                                    </p:set>
                                    <p:animEffect transition="in" filter="wipe(left)">
                                      <p:cBhvr>
                                        <p:cTn id="16" dur="500"/>
                                        <p:tgtEl>
                                          <p:spTgt spid="50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30"/>
                                        </p:tgtEl>
                                        <p:attrNameLst>
                                          <p:attrName>style.visibility</p:attrName>
                                        </p:attrNameLst>
                                      </p:cBhvr>
                                      <p:to>
                                        <p:strVal val="visible"/>
                                      </p:to>
                                    </p:set>
                                    <p:animEffect transition="in" filter="fade">
                                      <p:cBhvr>
                                        <p:cTn id="20" dur="500"/>
                                        <p:tgtEl>
                                          <p:spTgt spid="5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00"/>
                                        </p:tgtEl>
                                        <p:attrNameLst>
                                          <p:attrName>style.visibility</p:attrName>
                                        </p:attrNameLst>
                                      </p:cBhvr>
                                      <p:to>
                                        <p:strVal val="visible"/>
                                      </p:to>
                                    </p:set>
                                    <p:animEffect transition="in" filter="fade">
                                      <p:cBhvr>
                                        <p:cTn id="24" dur="250"/>
                                        <p:tgtEl>
                                          <p:spTgt spid="50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9"/>
                                        </p:tgtEl>
                                        <p:attrNameLst>
                                          <p:attrName>style.visibility</p:attrName>
                                        </p:attrNameLst>
                                      </p:cBhvr>
                                      <p:to>
                                        <p:strVal val="visible"/>
                                      </p:to>
                                    </p:set>
                                    <p:animEffect transition="in" filter="fade">
                                      <p:cBhvr>
                                        <p:cTn id="27" dur="250"/>
                                        <p:tgtEl>
                                          <p:spTgt spid="519"/>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29"/>
                                        </p:tgtEl>
                                        <p:attrNameLst>
                                          <p:attrName>style.visibility</p:attrName>
                                        </p:attrNameLst>
                                      </p:cBhvr>
                                      <p:to>
                                        <p:strVal val="visible"/>
                                      </p:to>
                                    </p:set>
                                    <p:animEffect transition="in" filter="wipe(right)">
                                      <p:cBhvr>
                                        <p:cTn id="31" dur="500"/>
                                        <p:tgtEl>
                                          <p:spTgt spid="329"/>
                                        </p:tgtEl>
                                      </p:cBhvr>
                                    </p:animEffect>
                                  </p:childTnLst>
                                </p:cTn>
                              </p:par>
                              <p:par>
                                <p:cTn id="32" presetID="10" presetClass="entr" presetSubtype="0" fill="hold" nodeType="withEffect">
                                  <p:stCondLst>
                                    <p:cond delay="0"/>
                                  </p:stCondLst>
                                  <p:childTnLst>
                                    <p:set>
                                      <p:cBhvr>
                                        <p:cTn id="33" dur="1" fill="hold">
                                          <p:stCondLst>
                                            <p:cond delay="0"/>
                                          </p:stCondLst>
                                        </p:cTn>
                                        <p:tgtEl>
                                          <p:spTgt spid="425"/>
                                        </p:tgtEl>
                                        <p:attrNameLst>
                                          <p:attrName>style.visibility</p:attrName>
                                        </p:attrNameLst>
                                      </p:cBhvr>
                                      <p:to>
                                        <p:strVal val="visible"/>
                                      </p:to>
                                    </p:set>
                                    <p:animEffect transition="in" filter="fade">
                                      <p:cBhvr>
                                        <p:cTn id="34" dur="500"/>
                                        <p:tgtEl>
                                          <p:spTgt spid="425"/>
                                        </p:tgtEl>
                                      </p:cBhvr>
                                    </p:animEffect>
                                  </p:childTnLst>
                                </p:cTn>
                              </p:par>
                              <p:par>
                                <p:cTn id="35" presetID="10" presetClass="entr" presetSubtype="0" fill="hold" nodeType="withEffect">
                                  <p:stCondLst>
                                    <p:cond delay="100"/>
                                  </p:stCondLst>
                                  <p:childTnLst>
                                    <p:set>
                                      <p:cBhvr>
                                        <p:cTn id="36" dur="1" fill="hold">
                                          <p:stCondLst>
                                            <p:cond delay="0"/>
                                          </p:stCondLst>
                                        </p:cTn>
                                        <p:tgtEl>
                                          <p:spTgt spid="491"/>
                                        </p:tgtEl>
                                        <p:attrNameLst>
                                          <p:attrName>style.visibility</p:attrName>
                                        </p:attrNameLst>
                                      </p:cBhvr>
                                      <p:to>
                                        <p:strVal val="visible"/>
                                      </p:to>
                                    </p:set>
                                    <p:animEffect transition="in" filter="fade">
                                      <p:cBhvr>
                                        <p:cTn id="37" dur="250"/>
                                        <p:tgtEl>
                                          <p:spTgt spid="491"/>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520"/>
                                        </p:tgtEl>
                                        <p:attrNameLst>
                                          <p:attrName>style.visibility</p:attrName>
                                        </p:attrNameLst>
                                      </p:cBhvr>
                                      <p:to>
                                        <p:strVal val="visible"/>
                                      </p:to>
                                    </p:set>
                                    <p:animEffect transition="in" filter="fade">
                                      <p:cBhvr>
                                        <p:cTn id="40" dur="250"/>
                                        <p:tgtEl>
                                          <p:spTgt spid="520"/>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30"/>
                                        </p:tgtEl>
                                        <p:attrNameLst>
                                          <p:attrName>style.visibility</p:attrName>
                                        </p:attrNameLst>
                                      </p:cBhvr>
                                      <p:to>
                                        <p:strVal val="visible"/>
                                      </p:to>
                                    </p:set>
                                    <p:animEffect transition="in" filter="wipe(right)">
                                      <p:cBhvr>
                                        <p:cTn id="44" dur="500"/>
                                        <p:tgtEl>
                                          <p:spTgt spid="330"/>
                                        </p:tgtEl>
                                      </p:cBhvr>
                                    </p:animEffect>
                                  </p:childTnLst>
                                </p:cTn>
                              </p:par>
                              <p:par>
                                <p:cTn id="45" presetID="10" presetClass="entr" presetSubtype="0" fill="hold" nodeType="withEffect">
                                  <p:stCondLst>
                                    <p:cond delay="0"/>
                                  </p:stCondLst>
                                  <p:childTnLst>
                                    <p:set>
                                      <p:cBhvr>
                                        <p:cTn id="46" dur="1" fill="hold">
                                          <p:stCondLst>
                                            <p:cond delay="0"/>
                                          </p:stCondLst>
                                        </p:cTn>
                                        <p:tgtEl>
                                          <p:spTgt spid="393"/>
                                        </p:tgtEl>
                                        <p:attrNameLst>
                                          <p:attrName>style.visibility</p:attrName>
                                        </p:attrNameLst>
                                      </p:cBhvr>
                                      <p:to>
                                        <p:strVal val="visible"/>
                                      </p:to>
                                    </p:set>
                                    <p:animEffect transition="in" filter="fade">
                                      <p:cBhvr>
                                        <p:cTn id="47" dur="500"/>
                                        <p:tgtEl>
                                          <p:spTgt spid="393"/>
                                        </p:tgtEl>
                                      </p:cBhvr>
                                    </p:animEffect>
                                  </p:childTnLst>
                                </p:cTn>
                              </p:par>
                              <p:par>
                                <p:cTn id="48" presetID="10" presetClass="entr" presetSubtype="0" fill="hold" nodeType="withEffect">
                                  <p:stCondLst>
                                    <p:cond delay="200"/>
                                  </p:stCondLst>
                                  <p:childTnLst>
                                    <p:set>
                                      <p:cBhvr>
                                        <p:cTn id="49" dur="1" fill="hold">
                                          <p:stCondLst>
                                            <p:cond delay="0"/>
                                          </p:stCondLst>
                                        </p:cTn>
                                        <p:tgtEl>
                                          <p:spTgt spid="481"/>
                                        </p:tgtEl>
                                        <p:attrNameLst>
                                          <p:attrName>style.visibility</p:attrName>
                                        </p:attrNameLst>
                                      </p:cBhvr>
                                      <p:to>
                                        <p:strVal val="visible"/>
                                      </p:to>
                                    </p:set>
                                    <p:animEffect transition="in" filter="fade">
                                      <p:cBhvr>
                                        <p:cTn id="50" dur="250"/>
                                        <p:tgtEl>
                                          <p:spTgt spid="481"/>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521"/>
                                        </p:tgtEl>
                                        <p:attrNameLst>
                                          <p:attrName>style.visibility</p:attrName>
                                        </p:attrNameLst>
                                      </p:cBhvr>
                                      <p:to>
                                        <p:strVal val="visible"/>
                                      </p:to>
                                    </p:set>
                                    <p:animEffect transition="in" filter="fade">
                                      <p:cBhvr>
                                        <p:cTn id="53" dur="250"/>
                                        <p:tgtEl>
                                          <p:spTgt spid="521"/>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wipe(right)">
                                      <p:cBhvr>
                                        <p:cTn id="57" dur="5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40"/>
                                        </p:tgtEl>
                                        <p:attrNameLst>
                                          <p:attrName>style.visibility</p:attrName>
                                        </p:attrNameLst>
                                      </p:cBhvr>
                                      <p:to>
                                        <p:strVal val="visible"/>
                                      </p:to>
                                    </p:set>
                                    <p:animEffect transition="in" filter="fade">
                                      <p:cBhvr>
                                        <p:cTn id="60" dur="500"/>
                                        <p:tgtEl>
                                          <p:spTgt spid="340"/>
                                        </p:tgtEl>
                                      </p:cBhvr>
                                    </p:animEffect>
                                  </p:childTnLst>
                                </p:cTn>
                              </p:par>
                              <p:par>
                                <p:cTn id="61" presetID="10" presetClass="entr" presetSubtype="0" fill="hold" nodeType="withEffect">
                                  <p:stCondLst>
                                    <p:cond delay="300"/>
                                  </p:stCondLst>
                                  <p:childTnLst>
                                    <p:set>
                                      <p:cBhvr>
                                        <p:cTn id="62" dur="1" fill="hold">
                                          <p:stCondLst>
                                            <p:cond delay="0"/>
                                          </p:stCondLst>
                                        </p:cTn>
                                        <p:tgtEl>
                                          <p:spTgt spid="484"/>
                                        </p:tgtEl>
                                        <p:attrNameLst>
                                          <p:attrName>style.visibility</p:attrName>
                                        </p:attrNameLst>
                                      </p:cBhvr>
                                      <p:to>
                                        <p:strVal val="visible"/>
                                      </p:to>
                                    </p:set>
                                    <p:animEffect transition="in" filter="fade">
                                      <p:cBhvr>
                                        <p:cTn id="63" dur="250"/>
                                        <p:tgtEl>
                                          <p:spTgt spid="48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22"/>
                                        </p:tgtEl>
                                        <p:attrNameLst>
                                          <p:attrName>style.visibility</p:attrName>
                                        </p:attrNameLst>
                                      </p:cBhvr>
                                      <p:to>
                                        <p:strVal val="visible"/>
                                      </p:to>
                                    </p:set>
                                    <p:animEffect transition="in" filter="fade">
                                      <p:cBhvr>
                                        <p:cTn id="66" dur="250"/>
                                        <p:tgtEl>
                                          <p:spTgt spid="522"/>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wipe(right)">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414"/>
                                        </p:tgtEl>
                                        <p:attrNameLst>
                                          <p:attrName>style.visibility</p:attrName>
                                        </p:attrNameLst>
                                      </p:cBhvr>
                                      <p:to>
                                        <p:strVal val="visible"/>
                                      </p:to>
                                    </p:set>
                                    <p:animEffect transition="in" filter="fade">
                                      <p:cBhvr>
                                        <p:cTn id="73" dur="500"/>
                                        <p:tgtEl>
                                          <p:spTgt spid="414"/>
                                        </p:tgtEl>
                                      </p:cBhvr>
                                    </p:animEffect>
                                  </p:childTnLst>
                                </p:cTn>
                              </p:par>
                            </p:childTnLst>
                          </p:cTn>
                        </p:par>
                        <p:par>
                          <p:cTn id="74" fill="hold">
                            <p:stCondLst>
                              <p:cond delay="4300"/>
                            </p:stCondLst>
                            <p:childTnLst>
                              <p:par>
                                <p:cTn id="75" presetID="22" presetClass="entr" presetSubtype="8" fill="hold" nodeType="afterEffect">
                                  <p:stCondLst>
                                    <p:cond delay="0"/>
                                  </p:stCondLst>
                                  <p:childTnLst>
                                    <p:set>
                                      <p:cBhvr>
                                        <p:cTn id="76" dur="1" fill="hold">
                                          <p:stCondLst>
                                            <p:cond delay="0"/>
                                          </p:stCondLst>
                                        </p:cTn>
                                        <p:tgtEl>
                                          <p:spTgt spid="531"/>
                                        </p:tgtEl>
                                        <p:attrNameLst>
                                          <p:attrName>style.visibility</p:attrName>
                                        </p:attrNameLst>
                                      </p:cBhvr>
                                      <p:to>
                                        <p:strVal val="visible"/>
                                      </p:to>
                                    </p:set>
                                    <p:animEffect transition="in" filter="wipe(left)">
                                      <p:cBhvr>
                                        <p:cTn id="77" dur="500"/>
                                        <p:tgtEl>
                                          <p:spTgt spid="531"/>
                                        </p:tgtEl>
                                      </p:cBhvr>
                                    </p:animEffect>
                                  </p:childTnLst>
                                </p:cTn>
                              </p:par>
                              <p:par>
                                <p:cTn id="78" presetID="10" presetClass="entr" presetSubtype="0" fill="hold" nodeType="withEffect">
                                  <p:stCondLst>
                                    <p:cond delay="250"/>
                                  </p:stCondLst>
                                  <p:childTnLst>
                                    <p:set>
                                      <p:cBhvr>
                                        <p:cTn id="79" dur="1" fill="hold">
                                          <p:stCondLst>
                                            <p:cond delay="0"/>
                                          </p:stCondLst>
                                        </p:cTn>
                                        <p:tgtEl>
                                          <p:spTgt spid="541"/>
                                        </p:tgtEl>
                                        <p:attrNameLst>
                                          <p:attrName>style.visibility</p:attrName>
                                        </p:attrNameLst>
                                      </p:cBhvr>
                                      <p:to>
                                        <p:strVal val="visible"/>
                                      </p:to>
                                    </p:set>
                                    <p:animEffect transition="in" filter="fade">
                                      <p:cBhvr>
                                        <p:cTn id="80" dur="500"/>
                                        <p:tgtEl>
                                          <p:spTgt spid="541"/>
                                        </p:tgtEl>
                                      </p:cBhvr>
                                    </p:animEffect>
                                  </p:childTnLst>
                                </p:cTn>
                              </p:par>
                              <p:par>
                                <p:cTn id="81" presetID="10" presetClass="entr" presetSubtype="0" fill="hold" nodeType="withEffect">
                                  <p:stCondLst>
                                    <p:cond delay="500"/>
                                  </p:stCondLst>
                                  <p:childTnLst>
                                    <p:set>
                                      <p:cBhvr>
                                        <p:cTn id="82" dur="1" fill="hold">
                                          <p:stCondLst>
                                            <p:cond delay="0"/>
                                          </p:stCondLst>
                                        </p:cTn>
                                        <p:tgtEl>
                                          <p:spTgt spid="594"/>
                                        </p:tgtEl>
                                        <p:attrNameLst>
                                          <p:attrName>style.visibility</p:attrName>
                                        </p:attrNameLst>
                                      </p:cBhvr>
                                      <p:to>
                                        <p:strVal val="visible"/>
                                      </p:to>
                                    </p:set>
                                    <p:animEffect transition="in" filter="fade">
                                      <p:cBhvr>
                                        <p:cTn id="83" dur="500"/>
                                        <p:tgtEl>
                                          <p:spTgt spid="594"/>
                                        </p:tgtEl>
                                      </p:cBhvr>
                                    </p:animEffect>
                                  </p:childTnLst>
                                </p:cTn>
                              </p:par>
                              <p:par>
                                <p:cTn id="84" presetID="10" presetClass="entr" presetSubtype="0" fill="hold" nodeType="withEffect">
                                  <p:stCondLst>
                                    <p:cond delay="750"/>
                                  </p:stCondLst>
                                  <p:childTnLst>
                                    <p:set>
                                      <p:cBhvr>
                                        <p:cTn id="85" dur="1" fill="hold">
                                          <p:stCondLst>
                                            <p:cond delay="0"/>
                                          </p:stCondLst>
                                        </p:cTn>
                                        <p:tgtEl>
                                          <p:spTgt spid="545"/>
                                        </p:tgtEl>
                                        <p:attrNameLst>
                                          <p:attrName>style.visibility</p:attrName>
                                        </p:attrNameLst>
                                      </p:cBhvr>
                                      <p:to>
                                        <p:strVal val="visible"/>
                                      </p:to>
                                    </p:set>
                                    <p:animEffect transition="in" filter="fade">
                                      <p:cBhvr>
                                        <p:cTn id="86" dur="500"/>
                                        <p:tgtEl>
                                          <p:spTgt spid="545"/>
                                        </p:tgtEl>
                                      </p:cBhvr>
                                    </p:animEffect>
                                  </p:childTnLst>
                                </p:cTn>
                              </p:par>
                            </p:childTnLst>
                          </p:cTn>
                        </p:par>
                        <p:par>
                          <p:cTn id="87" fill="hold">
                            <p:stCondLst>
                              <p:cond delay="5550"/>
                            </p:stCondLst>
                            <p:childTnLst>
                              <p:par>
                                <p:cTn id="88" presetID="47" presetClass="entr" presetSubtype="0" fill="hold" grpId="0" nodeType="afterEffect">
                                  <p:stCondLst>
                                    <p:cond delay="0"/>
                                  </p:stCondLst>
                                  <p:childTnLst>
                                    <p:set>
                                      <p:cBhvr>
                                        <p:cTn id="89" dur="1" fill="hold">
                                          <p:stCondLst>
                                            <p:cond delay="0"/>
                                          </p:stCondLst>
                                        </p:cTn>
                                        <p:tgtEl>
                                          <p:spTgt spid="617"/>
                                        </p:tgtEl>
                                        <p:attrNameLst>
                                          <p:attrName>style.visibility</p:attrName>
                                        </p:attrNameLst>
                                      </p:cBhvr>
                                      <p:to>
                                        <p:strVal val="visible"/>
                                      </p:to>
                                    </p:set>
                                    <p:animEffect transition="in" filter="fade">
                                      <p:cBhvr>
                                        <p:cTn id="90" dur="1000"/>
                                        <p:tgtEl>
                                          <p:spTgt spid="617"/>
                                        </p:tgtEl>
                                      </p:cBhvr>
                                    </p:animEffect>
                                    <p:anim calcmode="lin" valueType="num">
                                      <p:cBhvr>
                                        <p:cTn id="91" dur="1000" fill="hold"/>
                                        <p:tgtEl>
                                          <p:spTgt spid="617"/>
                                        </p:tgtEl>
                                        <p:attrNameLst>
                                          <p:attrName>ppt_x</p:attrName>
                                        </p:attrNameLst>
                                      </p:cBhvr>
                                      <p:tavLst>
                                        <p:tav tm="0">
                                          <p:val>
                                            <p:strVal val="#ppt_x"/>
                                          </p:val>
                                        </p:tav>
                                        <p:tav tm="100000">
                                          <p:val>
                                            <p:strVal val="#ppt_x"/>
                                          </p:val>
                                        </p:tav>
                                      </p:tavLst>
                                    </p:anim>
                                    <p:anim calcmode="lin" valueType="num">
                                      <p:cBhvr>
                                        <p:cTn id="92" dur="1000" fill="hold"/>
                                        <p:tgtEl>
                                          <p:spTgt spid="617"/>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518"/>
                                        </p:tgtEl>
                                        <p:attrNameLst>
                                          <p:attrName>style.visibility</p:attrName>
                                        </p:attrNameLst>
                                      </p:cBhvr>
                                      <p:to>
                                        <p:strVal val="visible"/>
                                      </p:to>
                                    </p:set>
                                    <p:animEffect transition="in" filter="fade">
                                      <p:cBhvr>
                                        <p:cTn id="95" dur="1000"/>
                                        <p:tgtEl>
                                          <p:spTgt spid="518"/>
                                        </p:tgtEl>
                                      </p:cBhvr>
                                    </p:animEffect>
                                    <p:anim calcmode="lin" valueType="num">
                                      <p:cBhvr>
                                        <p:cTn id="96" dur="1000" fill="hold"/>
                                        <p:tgtEl>
                                          <p:spTgt spid="518"/>
                                        </p:tgtEl>
                                        <p:attrNameLst>
                                          <p:attrName>ppt_x</p:attrName>
                                        </p:attrNameLst>
                                      </p:cBhvr>
                                      <p:tavLst>
                                        <p:tav tm="0">
                                          <p:val>
                                            <p:strVal val="#ppt_x"/>
                                          </p:val>
                                        </p:tav>
                                        <p:tav tm="100000">
                                          <p:val>
                                            <p:strVal val="#ppt_x"/>
                                          </p:val>
                                        </p:tav>
                                      </p:tavLst>
                                    </p:anim>
                                    <p:anim calcmode="lin" valueType="num">
                                      <p:cBhvr>
                                        <p:cTn id="97" dur="1000" fill="hold"/>
                                        <p:tgtEl>
                                          <p:spTgt spid="518"/>
                                        </p:tgtEl>
                                        <p:attrNameLst>
                                          <p:attrName>ppt_y</p:attrName>
                                        </p:attrNameLst>
                                      </p:cBhvr>
                                      <p:tavLst>
                                        <p:tav tm="0">
                                          <p:val>
                                            <p:strVal val="#ppt_y-.1"/>
                                          </p:val>
                                        </p:tav>
                                        <p:tav tm="100000">
                                          <p:val>
                                            <p:strVal val="#ppt_y"/>
                                          </p:val>
                                        </p:tav>
                                      </p:tavLst>
                                    </p:anim>
                                  </p:childTnLst>
                                </p:cTn>
                              </p:par>
                            </p:childTnLst>
                          </p:cTn>
                        </p:par>
                        <p:par>
                          <p:cTn id="98" fill="hold">
                            <p:stCondLst>
                              <p:cond delay="6550"/>
                            </p:stCondLst>
                            <p:childTnLst>
                              <p:par>
                                <p:cTn id="99" presetID="2" presetClass="entr" presetSubtype="1" fill="hold" nodeType="afterEffect">
                                  <p:stCondLst>
                                    <p:cond delay="0"/>
                                  </p:stCondLst>
                                  <p:childTnLst>
                                    <p:set>
                                      <p:cBhvr>
                                        <p:cTn id="100" dur="1" fill="hold">
                                          <p:stCondLst>
                                            <p:cond delay="0"/>
                                          </p:stCondLst>
                                        </p:cTn>
                                        <p:tgtEl>
                                          <p:spTgt spid="618"/>
                                        </p:tgtEl>
                                        <p:attrNameLst>
                                          <p:attrName>style.visibility</p:attrName>
                                        </p:attrNameLst>
                                      </p:cBhvr>
                                      <p:to>
                                        <p:strVal val="visible"/>
                                      </p:to>
                                    </p:set>
                                    <p:anim calcmode="lin" valueType="num">
                                      <p:cBhvr additive="base">
                                        <p:cTn id="101" dur="500" fill="hold"/>
                                        <p:tgtEl>
                                          <p:spTgt spid="618"/>
                                        </p:tgtEl>
                                        <p:attrNameLst>
                                          <p:attrName>ppt_x</p:attrName>
                                        </p:attrNameLst>
                                      </p:cBhvr>
                                      <p:tavLst>
                                        <p:tav tm="0">
                                          <p:val>
                                            <p:strVal val="#ppt_x"/>
                                          </p:val>
                                        </p:tav>
                                        <p:tav tm="100000">
                                          <p:val>
                                            <p:strVal val="#ppt_x"/>
                                          </p:val>
                                        </p:tav>
                                      </p:tavLst>
                                    </p:anim>
                                    <p:anim calcmode="lin" valueType="num">
                                      <p:cBhvr additive="base">
                                        <p:cTn id="102" dur="500" fill="hold"/>
                                        <p:tgtEl>
                                          <p:spTgt spid="618"/>
                                        </p:tgtEl>
                                        <p:attrNameLst>
                                          <p:attrName>ppt_y</p:attrName>
                                        </p:attrNameLst>
                                      </p:cBhvr>
                                      <p:tavLst>
                                        <p:tav tm="0">
                                          <p:val>
                                            <p:strVal val="0-#ppt_h/2"/>
                                          </p:val>
                                        </p:tav>
                                        <p:tav tm="100000">
                                          <p:val>
                                            <p:strVal val="#ppt_y"/>
                                          </p:val>
                                        </p:tav>
                                      </p:tavLst>
                                    </p:anim>
                                  </p:childTnLst>
                                </p:cTn>
                              </p:par>
                            </p:childTnLst>
                          </p:cTn>
                        </p:par>
                        <p:par>
                          <p:cTn id="103" fill="hold">
                            <p:stCondLst>
                              <p:cond delay="7050"/>
                            </p:stCondLst>
                            <p:childTnLst>
                              <p:par>
                                <p:cTn id="104" presetID="10" presetClass="entr" presetSubtype="0" fill="hold" nodeType="afterEffect">
                                  <p:stCondLst>
                                    <p:cond delay="0"/>
                                  </p:stCondLst>
                                  <p:childTnLst>
                                    <p:set>
                                      <p:cBhvr>
                                        <p:cTn id="105" dur="1" fill="hold">
                                          <p:stCondLst>
                                            <p:cond delay="0"/>
                                          </p:stCondLst>
                                        </p:cTn>
                                        <p:tgtEl>
                                          <p:spTgt spid="605"/>
                                        </p:tgtEl>
                                        <p:attrNameLst>
                                          <p:attrName>style.visibility</p:attrName>
                                        </p:attrNameLst>
                                      </p:cBhvr>
                                      <p:to>
                                        <p:strVal val="visible"/>
                                      </p:to>
                                    </p:set>
                                    <p:animEffect transition="in" filter="fade">
                                      <p:cBhvr>
                                        <p:cTn id="106" dur="500"/>
                                        <p:tgtEl>
                                          <p:spTgt spid="60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04"/>
                                        </p:tgtEl>
                                        <p:attrNameLst>
                                          <p:attrName>style.visibility</p:attrName>
                                        </p:attrNameLst>
                                      </p:cBhvr>
                                      <p:to>
                                        <p:strVal val="visible"/>
                                      </p:to>
                                    </p:set>
                                    <p:animEffect transition="in" filter="fade">
                                      <p:cBhvr>
                                        <p:cTn id="109" dur="500"/>
                                        <p:tgtEl>
                                          <p:spTgt spid="604"/>
                                        </p:tgtEl>
                                      </p:cBhvr>
                                    </p:animEffect>
                                  </p:childTnLst>
                                </p:cTn>
                              </p:par>
                            </p:childTnLst>
                          </p:cTn>
                        </p:par>
                        <p:par>
                          <p:cTn id="110" fill="hold">
                            <p:stCondLst>
                              <p:cond delay="7550"/>
                            </p:stCondLst>
                            <p:childTnLst>
                              <p:par>
                                <p:cTn id="111" presetID="10" presetClass="entr" presetSubtype="0" fill="hold" nodeType="afterEffect">
                                  <p:stCondLst>
                                    <p:cond delay="0"/>
                                  </p:stCondLst>
                                  <p:childTnLst>
                                    <p:set>
                                      <p:cBhvr>
                                        <p:cTn id="112" dur="1" fill="hold">
                                          <p:stCondLst>
                                            <p:cond delay="0"/>
                                          </p:stCondLst>
                                        </p:cTn>
                                        <p:tgtEl>
                                          <p:spTgt spid="611"/>
                                        </p:tgtEl>
                                        <p:attrNameLst>
                                          <p:attrName>style.visibility</p:attrName>
                                        </p:attrNameLst>
                                      </p:cBhvr>
                                      <p:to>
                                        <p:strVal val="visible"/>
                                      </p:to>
                                    </p:set>
                                    <p:animEffect transition="in" filter="fade">
                                      <p:cBhvr>
                                        <p:cTn id="113" dur="500"/>
                                        <p:tgtEl>
                                          <p:spTgt spid="611"/>
                                        </p:tgtEl>
                                      </p:cBhvr>
                                    </p:animEffect>
                                  </p:childTnLst>
                                </p:cTn>
                              </p:par>
                              <p:par>
                                <p:cTn id="114" presetID="8" presetClass="emph" presetSubtype="0" fill="hold" nodeType="withEffect">
                                  <p:stCondLst>
                                    <p:cond delay="0"/>
                                  </p:stCondLst>
                                  <p:childTnLst>
                                    <p:animRot by="21600000">
                                      <p:cBhvr>
                                        <p:cTn id="115" dur="1250" fill="hold"/>
                                        <p:tgtEl>
                                          <p:spTgt spid="611"/>
                                        </p:tgtEl>
                                        <p:attrNameLst>
                                          <p:attrName>r</p:attrName>
                                        </p:attrNameLst>
                                      </p:cBhvr>
                                    </p:animRot>
                                  </p:childTnLst>
                                </p:cTn>
                              </p:par>
                              <p:par>
                                <p:cTn id="116" presetID="10" presetClass="entr" presetSubtype="0" fill="hold" grpId="0" nodeType="withEffect">
                                  <p:stCondLst>
                                    <p:cond delay="1000"/>
                                  </p:stCondLst>
                                  <p:childTnLst>
                                    <p:set>
                                      <p:cBhvr>
                                        <p:cTn id="117" dur="1" fill="hold">
                                          <p:stCondLst>
                                            <p:cond delay="0"/>
                                          </p:stCondLst>
                                        </p:cTn>
                                        <p:tgtEl>
                                          <p:spTgt spid="615"/>
                                        </p:tgtEl>
                                        <p:attrNameLst>
                                          <p:attrName>style.visibility</p:attrName>
                                        </p:attrNameLst>
                                      </p:cBhvr>
                                      <p:to>
                                        <p:strVal val="visible"/>
                                      </p:to>
                                    </p:set>
                                    <p:animEffect transition="in" filter="fade">
                                      <p:cBhvr>
                                        <p:cTn id="118" dur="500"/>
                                        <p:tgtEl>
                                          <p:spTgt spid="615"/>
                                        </p:tgtEl>
                                      </p:cBhvr>
                                    </p:animEffect>
                                  </p:childTnLst>
                                </p:cTn>
                              </p:par>
                            </p:childTnLst>
                          </p:cTn>
                        </p:par>
                        <p:par>
                          <p:cTn id="119" fill="hold">
                            <p:stCondLst>
                              <p:cond delay="9050"/>
                            </p:stCondLst>
                            <p:childTnLst>
                              <p:par>
                                <p:cTn id="120" presetID="10" presetClass="entr" presetSubtype="0" fill="hold" nodeType="afterEffect">
                                  <p:stCondLst>
                                    <p:cond delay="0"/>
                                  </p:stCondLst>
                                  <p:childTnLst>
                                    <p:set>
                                      <p:cBhvr>
                                        <p:cTn id="121" dur="1" fill="hold">
                                          <p:stCondLst>
                                            <p:cond delay="0"/>
                                          </p:stCondLst>
                                        </p:cTn>
                                        <p:tgtEl>
                                          <p:spTgt spid="506"/>
                                        </p:tgtEl>
                                        <p:attrNameLst>
                                          <p:attrName>style.visibility</p:attrName>
                                        </p:attrNameLst>
                                      </p:cBhvr>
                                      <p:to>
                                        <p:strVal val="visible"/>
                                      </p:to>
                                    </p:set>
                                    <p:animEffect transition="in" filter="fade">
                                      <p:cBhvr>
                                        <p:cTn id="122" dur="1000"/>
                                        <p:tgtEl>
                                          <p:spTgt spid="506"/>
                                        </p:tgtEl>
                                      </p:cBhvr>
                                    </p:animEffect>
                                  </p:childTnLst>
                                </p:cTn>
                              </p:par>
                              <p:par>
                                <p:cTn id="123" presetID="63" presetClass="path" presetSubtype="0" accel="50000" decel="50000" fill="hold" nodeType="withEffect">
                                  <p:stCondLst>
                                    <p:cond delay="0"/>
                                  </p:stCondLst>
                                  <p:childTnLst>
                                    <p:animMotion origin="layout" path="M -0.09766 4.44444E-6 L 3.95833E-6 4.44444E-6 " pathEditMode="relative" rAng="0" ptsTypes="AA">
                                      <p:cBhvr>
                                        <p:cTn id="124" dur="1500" fill="hold"/>
                                        <p:tgtEl>
                                          <p:spTgt spid="506"/>
                                        </p:tgtEl>
                                        <p:attrNameLst>
                                          <p:attrName>ppt_x</p:attrName>
                                          <p:attrName>ppt_y</p:attrName>
                                        </p:attrNameLst>
                                      </p:cBhvr>
                                      <p:rCtr x="4883" y="0"/>
                                    </p:animMotion>
                                  </p:childTnLst>
                                </p:cTn>
                              </p:par>
                              <p:par>
                                <p:cTn id="125" presetID="10" presetClass="entr" presetSubtype="0" fill="hold" grpId="0" nodeType="withEffect">
                                  <p:stCondLst>
                                    <p:cond delay="1000"/>
                                  </p:stCondLst>
                                  <p:childTnLst>
                                    <p:set>
                                      <p:cBhvr>
                                        <p:cTn id="126" dur="1" fill="hold">
                                          <p:stCondLst>
                                            <p:cond delay="0"/>
                                          </p:stCondLst>
                                        </p:cTn>
                                        <p:tgtEl>
                                          <p:spTgt spid="636"/>
                                        </p:tgtEl>
                                        <p:attrNameLst>
                                          <p:attrName>style.visibility</p:attrName>
                                        </p:attrNameLst>
                                      </p:cBhvr>
                                      <p:to>
                                        <p:strVal val="visible"/>
                                      </p:to>
                                    </p:set>
                                    <p:animEffect transition="in" filter="fade">
                                      <p:cBhvr>
                                        <p:cTn id="127" dur="500"/>
                                        <p:tgtEl>
                                          <p:spTgt spid="636"/>
                                        </p:tgtEl>
                                      </p:cBhvr>
                                    </p:animEffect>
                                  </p:childTnLst>
                                </p:cTn>
                              </p:par>
                            </p:childTnLst>
                          </p:cTn>
                        </p:par>
                        <p:par>
                          <p:cTn id="128" fill="hold">
                            <p:stCondLst>
                              <p:cond delay="10550"/>
                            </p:stCondLst>
                            <p:childTnLst>
                              <p:par>
                                <p:cTn id="129" presetID="22" presetClass="entr" presetSubtype="8" fill="hold" grpId="0" nodeType="afterEffect">
                                  <p:stCondLst>
                                    <p:cond delay="0"/>
                                  </p:stCondLst>
                                  <p:childTnLst>
                                    <p:set>
                                      <p:cBhvr>
                                        <p:cTn id="130" dur="1" fill="hold">
                                          <p:stCondLst>
                                            <p:cond delay="0"/>
                                          </p:stCondLst>
                                        </p:cTn>
                                        <p:tgtEl>
                                          <p:spTgt spid="444"/>
                                        </p:tgtEl>
                                        <p:attrNameLst>
                                          <p:attrName>style.visibility</p:attrName>
                                        </p:attrNameLst>
                                      </p:cBhvr>
                                      <p:to>
                                        <p:strVal val="visible"/>
                                      </p:to>
                                    </p:set>
                                    <p:animEffect transition="in" filter="wipe(left)">
                                      <p:cBhvr>
                                        <p:cTn id="131" dur="500"/>
                                        <p:tgtEl>
                                          <p:spTgt spid="444"/>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445"/>
                                        </p:tgtEl>
                                        <p:attrNameLst>
                                          <p:attrName>style.visibility</p:attrName>
                                        </p:attrNameLst>
                                      </p:cBhvr>
                                      <p:to>
                                        <p:strVal val="visible"/>
                                      </p:to>
                                    </p:set>
                                    <p:animEffect transition="in" filter="wipe(left)">
                                      <p:cBhvr>
                                        <p:cTn id="134" dur="500"/>
                                        <p:tgtEl>
                                          <p:spTgt spid="445"/>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1" presetClass="entr" presetSubtype="8" fill="hold" grpId="0" nodeType="withEffect">
                                  <p:stCondLst>
                                    <p:cond delay="0"/>
                                  </p:stCondLst>
                                  <p:childTnLst>
                                    <p:set>
                                      <p:cBhvr>
                                        <p:cTn id="139" dur="1" fill="hold">
                                          <p:stCondLst>
                                            <p:cond delay="0"/>
                                          </p:stCondLst>
                                        </p:cTn>
                                        <p:tgtEl>
                                          <p:spTgt spid="616"/>
                                        </p:tgtEl>
                                        <p:attrNameLst>
                                          <p:attrName>style.visibility</p:attrName>
                                        </p:attrNameLst>
                                      </p:cBhvr>
                                      <p:to>
                                        <p:strVal val="visible"/>
                                      </p:to>
                                    </p:set>
                                    <p:animEffect transition="in" filter="wheel(8)">
                                      <p:cBhvr>
                                        <p:cTn id="140" dur="500"/>
                                        <p:tgtEl>
                                          <p:spTgt spid="616"/>
                                        </p:tgtEl>
                                      </p:cBhvr>
                                    </p:animEffect>
                                  </p:childTnLst>
                                </p:cTn>
                              </p:par>
                              <p:par>
                                <p:cTn id="141" presetID="8" presetClass="emph" presetSubtype="0" fill="hold" grpId="1" nodeType="withEffect">
                                  <p:stCondLst>
                                    <p:cond delay="0"/>
                                  </p:stCondLst>
                                  <p:childTnLst>
                                    <p:animRot by="21600000">
                                      <p:cBhvr>
                                        <p:cTn id="142" dur="3000" fill="hold"/>
                                        <p:tgtEl>
                                          <p:spTgt spid="616"/>
                                        </p:tgtEl>
                                        <p:attrNameLst>
                                          <p:attrName>r</p:attrName>
                                        </p:attrNameLst>
                                      </p:cBhvr>
                                    </p:animRot>
                                  </p:childTnLst>
                                </p:cTn>
                              </p:par>
                              <p:par>
                                <p:cTn id="143" presetID="10" presetClass="entr" presetSubtype="0" fill="hold" grpId="0" nodeType="withEffect">
                                  <p:stCondLst>
                                    <p:cond delay="0"/>
                                  </p:stCondLst>
                                  <p:childTnLst>
                                    <p:set>
                                      <p:cBhvr>
                                        <p:cTn id="144" dur="1" fill="hold">
                                          <p:stCondLst>
                                            <p:cond delay="0"/>
                                          </p:stCondLst>
                                        </p:cTn>
                                        <p:tgtEl>
                                          <p:spTgt spid="479"/>
                                        </p:tgtEl>
                                        <p:attrNameLst>
                                          <p:attrName>style.visibility</p:attrName>
                                        </p:attrNameLst>
                                      </p:cBhvr>
                                      <p:to>
                                        <p:strVal val="visible"/>
                                      </p:to>
                                    </p:set>
                                    <p:animEffect transition="in" filter="fade">
                                      <p:cBhvr>
                                        <p:cTn id="145" dur="500"/>
                                        <p:tgtEl>
                                          <p:spTgt spid="479"/>
                                        </p:tgtEl>
                                      </p:cBhvr>
                                    </p:animEffect>
                                  </p:childTnLst>
                                </p:cTn>
                              </p:par>
                              <p:par>
                                <p:cTn id="146" presetID="10" presetClass="entr" presetSubtype="0" fill="hold" nodeType="withEffect">
                                  <p:stCondLst>
                                    <p:cond delay="500"/>
                                  </p:stCondLst>
                                  <p:childTnLst>
                                    <p:set>
                                      <p:cBhvr>
                                        <p:cTn id="147" dur="1" fill="hold">
                                          <p:stCondLst>
                                            <p:cond delay="0"/>
                                          </p:stCondLst>
                                        </p:cTn>
                                        <p:tgtEl>
                                          <p:spTgt spid="333"/>
                                        </p:tgtEl>
                                        <p:attrNameLst>
                                          <p:attrName>style.visibility</p:attrName>
                                        </p:attrNameLst>
                                      </p:cBhvr>
                                      <p:to>
                                        <p:strVal val="visible"/>
                                      </p:to>
                                    </p:set>
                                    <p:animEffect transition="in" filter="fade">
                                      <p:cBhvr>
                                        <p:cTn id="148" dur="250"/>
                                        <p:tgtEl>
                                          <p:spTgt spid="333"/>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452"/>
                                        </p:tgtEl>
                                        <p:attrNameLst>
                                          <p:attrName>style.visibility</p:attrName>
                                        </p:attrNameLst>
                                      </p:cBhvr>
                                      <p:to>
                                        <p:strVal val="visible"/>
                                      </p:to>
                                    </p:set>
                                    <p:animEffect transition="in" filter="fade">
                                      <p:cBhvr>
                                        <p:cTn id="151" dur="250"/>
                                        <p:tgtEl>
                                          <p:spTgt spid="452"/>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71"/>
                                        </p:tgtEl>
                                        <p:attrNameLst>
                                          <p:attrName>style.visibility</p:attrName>
                                        </p:attrNameLst>
                                      </p:cBhvr>
                                      <p:to>
                                        <p:strVal val="visible"/>
                                      </p:to>
                                    </p:set>
                                    <p:animEffect transition="in" filter="fade">
                                      <p:cBhvr>
                                        <p:cTn id="154" dur="250"/>
                                        <p:tgtEl>
                                          <p:spTgt spid="471"/>
                                        </p:tgtEl>
                                      </p:cBhvr>
                                    </p:animEffect>
                                  </p:childTnLst>
                                </p:cTn>
                              </p:par>
                              <p:par>
                                <p:cTn id="155" presetID="10" presetClass="entr" presetSubtype="0" fill="hold" grpId="0" nodeType="withEffect">
                                  <p:stCondLst>
                                    <p:cond delay="500"/>
                                  </p:stCondLst>
                                  <p:childTnLst>
                                    <p:set>
                                      <p:cBhvr>
                                        <p:cTn id="156" dur="1" fill="hold">
                                          <p:stCondLst>
                                            <p:cond delay="0"/>
                                          </p:stCondLst>
                                        </p:cTn>
                                        <p:tgtEl>
                                          <p:spTgt spid="470"/>
                                        </p:tgtEl>
                                        <p:attrNameLst>
                                          <p:attrName>style.visibility</p:attrName>
                                        </p:attrNameLst>
                                      </p:cBhvr>
                                      <p:to>
                                        <p:strVal val="visible"/>
                                      </p:to>
                                    </p:set>
                                    <p:animEffect transition="in" filter="fade">
                                      <p:cBhvr>
                                        <p:cTn id="157" dur="250"/>
                                        <p:tgtEl>
                                          <p:spTgt spid="470"/>
                                        </p:tgtEl>
                                      </p:cBhvr>
                                    </p:animEffect>
                                  </p:childTnLst>
                                </p:cTn>
                              </p:par>
                              <p:par>
                                <p:cTn id="158" presetID="10" presetClass="entr" presetSubtype="0" fill="hold" nodeType="withEffect">
                                  <p:stCondLst>
                                    <p:cond delay="750"/>
                                  </p:stCondLst>
                                  <p:childTnLst>
                                    <p:set>
                                      <p:cBhvr>
                                        <p:cTn id="159" dur="1" fill="hold">
                                          <p:stCondLst>
                                            <p:cond delay="0"/>
                                          </p:stCondLst>
                                        </p:cTn>
                                        <p:tgtEl>
                                          <p:spTgt spid="447"/>
                                        </p:tgtEl>
                                        <p:attrNameLst>
                                          <p:attrName>style.visibility</p:attrName>
                                        </p:attrNameLst>
                                      </p:cBhvr>
                                      <p:to>
                                        <p:strVal val="visible"/>
                                      </p:to>
                                    </p:set>
                                    <p:animEffect transition="in" filter="fade">
                                      <p:cBhvr>
                                        <p:cTn id="160" dur="250"/>
                                        <p:tgtEl>
                                          <p:spTgt spid="447"/>
                                        </p:tgtEl>
                                      </p:cBhvr>
                                    </p:animEffect>
                                  </p:childTnLst>
                                </p:cTn>
                              </p:par>
                              <p:par>
                                <p:cTn id="161" presetID="10" presetClass="entr" presetSubtype="0" fill="hold" grpId="0" nodeType="withEffect">
                                  <p:stCondLst>
                                    <p:cond delay="750"/>
                                  </p:stCondLst>
                                  <p:childTnLst>
                                    <p:set>
                                      <p:cBhvr>
                                        <p:cTn id="162" dur="1" fill="hold">
                                          <p:stCondLst>
                                            <p:cond delay="0"/>
                                          </p:stCondLst>
                                        </p:cTn>
                                        <p:tgtEl>
                                          <p:spTgt spid="446"/>
                                        </p:tgtEl>
                                        <p:attrNameLst>
                                          <p:attrName>style.visibility</p:attrName>
                                        </p:attrNameLst>
                                      </p:cBhvr>
                                      <p:to>
                                        <p:strVal val="visible"/>
                                      </p:to>
                                    </p:set>
                                    <p:animEffect transition="in" filter="fade">
                                      <p:cBhvr>
                                        <p:cTn id="163" dur="250"/>
                                        <p:tgtEl>
                                          <p:spTgt spid="446"/>
                                        </p:tgtEl>
                                      </p:cBhvr>
                                    </p:animEffect>
                                  </p:childTnLst>
                                </p:cTn>
                              </p:par>
                              <p:par>
                                <p:cTn id="164" presetID="10" presetClass="entr" presetSubtype="0" fill="hold" nodeType="withEffect">
                                  <p:stCondLst>
                                    <p:cond delay="1000"/>
                                  </p:stCondLst>
                                  <p:childTnLst>
                                    <p:set>
                                      <p:cBhvr>
                                        <p:cTn id="165" dur="1" fill="hold">
                                          <p:stCondLst>
                                            <p:cond delay="0"/>
                                          </p:stCondLst>
                                        </p:cTn>
                                        <p:tgtEl>
                                          <p:spTgt spid="460"/>
                                        </p:tgtEl>
                                        <p:attrNameLst>
                                          <p:attrName>style.visibility</p:attrName>
                                        </p:attrNameLst>
                                      </p:cBhvr>
                                      <p:to>
                                        <p:strVal val="visible"/>
                                      </p:to>
                                    </p:set>
                                    <p:animEffect transition="in" filter="fade">
                                      <p:cBhvr>
                                        <p:cTn id="166" dur="250"/>
                                        <p:tgtEl>
                                          <p:spTgt spid="460"/>
                                        </p:tgtEl>
                                      </p:cBhvr>
                                    </p:animEffect>
                                  </p:childTnLst>
                                </p:cTn>
                              </p:par>
                              <p:par>
                                <p:cTn id="167" presetID="10" presetClass="entr" presetSubtype="0" fill="hold" grpId="0" nodeType="withEffect">
                                  <p:stCondLst>
                                    <p:cond delay="1000"/>
                                  </p:stCondLst>
                                  <p:childTnLst>
                                    <p:set>
                                      <p:cBhvr>
                                        <p:cTn id="168" dur="1" fill="hold">
                                          <p:stCondLst>
                                            <p:cond delay="0"/>
                                          </p:stCondLst>
                                        </p:cTn>
                                        <p:tgtEl>
                                          <p:spTgt spid="459"/>
                                        </p:tgtEl>
                                        <p:attrNameLst>
                                          <p:attrName>style.visibility</p:attrName>
                                        </p:attrNameLst>
                                      </p:cBhvr>
                                      <p:to>
                                        <p:strVal val="visible"/>
                                      </p:to>
                                    </p:set>
                                    <p:animEffect transition="in" filter="fade">
                                      <p:cBhvr>
                                        <p:cTn id="169" dur="250"/>
                                        <p:tgtEl>
                                          <p:spTgt spid="459"/>
                                        </p:tgtEl>
                                      </p:cBhvr>
                                    </p:animEffect>
                                  </p:childTnLst>
                                </p:cTn>
                              </p:par>
                              <p:par>
                                <p:cTn id="170" presetID="10" presetClass="entr" presetSubtype="0" fill="hold" nodeType="withEffect">
                                  <p:stCondLst>
                                    <p:cond delay="1250"/>
                                  </p:stCondLst>
                                  <p:childTnLst>
                                    <p:set>
                                      <p:cBhvr>
                                        <p:cTn id="171" dur="1" fill="hold">
                                          <p:stCondLst>
                                            <p:cond delay="0"/>
                                          </p:stCondLst>
                                        </p:cTn>
                                        <p:tgtEl>
                                          <p:spTgt spid="454"/>
                                        </p:tgtEl>
                                        <p:attrNameLst>
                                          <p:attrName>style.visibility</p:attrName>
                                        </p:attrNameLst>
                                      </p:cBhvr>
                                      <p:to>
                                        <p:strVal val="visible"/>
                                      </p:to>
                                    </p:set>
                                    <p:animEffect transition="in" filter="fade">
                                      <p:cBhvr>
                                        <p:cTn id="172" dur="250"/>
                                        <p:tgtEl>
                                          <p:spTgt spid="454"/>
                                        </p:tgtEl>
                                      </p:cBhvr>
                                    </p:animEffect>
                                  </p:childTnLst>
                                </p:cTn>
                              </p:par>
                              <p:par>
                                <p:cTn id="173" presetID="10" presetClass="entr" presetSubtype="0" fill="hold" grpId="0" nodeType="withEffect">
                                  <p:stCondLst>
                                    <p:cond delay="1250"/>
                                  </p:stCondLst>
                                  <p:childTnLst>
                                    <p:set>
                                      <p:cBhvr>
                                        <p:cTn id="174" dur="1" fill="hold">
                                          <p:stCondLst>
                                            <p:cond delay="0"/>
                                          </p:stCondLst>
                                        </p:cTn>
                                        <p:tgtEl>
                                          <p:spTgt spid="453"/>
                                        </p:tgtEl>
                                        <p:attrNameLst>
                                          <p:attrName>style.visibility</p:attrName>
                                        </p:attrNameLst>
                                      </p:cBhvr>
                                      <p:to>
                                        <p:strVal val="visible"/>
                                      </p:to>
                                    </p:set>
                                    <p:animEffect transition="in" filter="fade">
                                      <p:cBhvr>
                                        <p:cTn id="175" dur="250"/>
                                        <p:tgtEl>
                                          <p:spTgt spid="453"/>
                                        </p:tgtEl>
                                      </p:cBhvr>
                                    </p:animEffect>
                                  </p:childTnLst>
                                </p:cTn>
                              </p:par>
                            </p:childTnLst>
                          </p:cTn>
                        </p:par>
                        <p:par>
                          <p:cTn id="176" fill="hold">
                            <p:stCondLst>
                              <p:cond delay="13550"/>
                            </p:stCondLst>
                            <p:childTnLst>
                              <p:par>
                                <p:cTn id="177" presetID="10" presetClass="entr" presetSubtype="0" fill="hold" nodeType="afterEffect">
                                  <p:stCondLst>
                                    <p:cond delay="0"/>
                                  </p:stCondLst>
                                  <p:childTnLst>
                                    <p:set>
                                      <p:cBhvr>
                                        <p:cTn id="178" dur="1" fill="hold">
                                          <p:stCondLst>
                                            <p:cond delay="0"/>
                                          </p:stCondLst>
                                        </p:cTn>
                                        <p:tgtEl>
                                          <p:spTgt spid="638"/>
                                        </p:tgtEl>
                                        <p:attrNameLst>
                                          <p:attrName>style.visibility</p:attrName>
                                        </p:attrNameLst>
                                      </p:cBhvr>
                                      <p:to>
                                        <p:strVal val="visible"/>
                                      </p:to>
                                    </p:set>
                                    <p:animEffect transition="in" filter="fade">
                                      <p:cBhvr>
                                        <p:cTn id="179" dur="500"/>
                                        <p:tgtEl>
                                          <p:spTgt spid="638"/>
                                        </p:tgtEl>
                                      </p:cBhvr>
                                    </p:animEffect>
                                  </p:childTnLst>
                                </p:cTn>
                              </p:par>
                              <p:par>
                                <p:cTn id="180" presetID="10" presetClass="entr" presetSubtype="0" fill="hold" nodeType="withEffect">
                                  <p:stCondLst>
                                    <p:cond delay="0"/>
                                  </p:stCondLst>
                                  <p:childTnLst>
                                    <p:set>
                                      <p:cBhvr>
                                        <p:cTn id="181" dur="1" fill="hold">
                                          <p:stCondLst>
                                            <p:cond delay="0"/>
                                          </p:stCondLst>
                                        </p:cTn>
                                        <p:tgtEl>
                                          <p:spTgt spid="346"/>
                                        </p:tgtEl>
                                        <p:attrNameLst>
                                          <p:attrName>style.visibility</p:attrName>
                                        </p:attrNameLst>
                                      </p:cBhvr>
                                      <p:to>
                                        <p:strVal val="visible"/>
                                      </p:to>
                                    </p:set>
                                    <p:animEffect transition="in" filter="fade">
                                      <p:cBhvr>
                                        <p:cTn id="182" dur="500"/>
                                        <p:tgtEl>
                                          <p:spTgt spid="346"/>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328"/>
                                        </p:tgtEl>
                                        <p:attrNameLst>
                                          <p:attrName>style.visibility</p:attrName>
                                        </p:attrNameLst>
                                      </p:cBhvr>
                                      <p:to>
                                        <p:strVal val="visible"/>
                                      </p:to>
                                    </p:set>
                                    <p:animEffect transition="in" filter="wipe(left)">
                                      <p:cBhvr>
                                        <p:cTn id="185" dur="500"/>
                                        <p:tgtEl>
                                          <p:spTgt spid="328"/>
                                        </p:tgtEl>
                                      </p:cBhvr>
                                    </p:animEffect>
                                  </p:childTnLst>
                                </p:cTn>
                              </p:par>
                            </p:childTnLst>
                          </p:cTn>
                        </p:par>
                        <p:par>
                          <p:cTn id="186" fill="hold">
                            <p:stCondLst>
                              <p:cond delay="14050"/>
                            </p:stCondLst>
                            <p:childTnLst>
                              <p:par>
                                <p:cTn id="187" presetID="10" presetClass="entr" presetSubtype="0" fill="hold" nodeType="afterEffect">
                                  <p:stCondLst>
                                    <p:cond delay="0"/>
                                  </p:stCondLst>
                                  <p:childTnLst>
                                    <p:set>
                                      <p:cBhvr>
                                        <p:cTn id="188" dur="1" fill="hold">
                                          <p:stCondLst>
                                            <p:cond delay="0"/>
                                          </p:stCondLst>
                                        </p:cTn>
                                        <p:tgtEl>
                                          <p:spTgt spid="386"/>
                                        </p:tgtEl>
                                        <p:attrNameLst>
                                          <p:attrName>style.visibility</p:attrName>
                                        </p:attrNameLst>
                                      </p:cBhvr>
                                      <p:to>
                                        <p:strVal val="visible"/>
                                      </p:to>
                                    </p:set>
                                    <p:animEffect transition="in" filter="fade">
                                      <p:cBhvr>
                                        <p:cTn id="189" dur="500"/>
                                        <p:tgtEl>
                                          <p:spTgt spid="386"/>
                                        </p:tgtEl>
                                      </p:cBhvr>
                                    </p:animEffect>
                                  </p:childTnLst>
                                </p:cTn>
                              </p:par>
                              <p:par>
                                <p:cTn id="190" presetID="10" presetClass="entr" presetSubtype="0" fill="hold" nodeType="withEffect">
                                  <p:stCondLst>
                                    <p:cond delay="0"/>
                                  </p:stCondLst>
                                  <p:childTnLst>
                                    <p:set>
                                      <p:cBhvr>
                                        <p:cTn id="191" dur="1" fill="hold">
                                          <p:stCondLst>
                                            <p:cond delay="0"/>
                                          </p:stCondLst>
                                        </p:cTn>
                                        <p:tgtEl>
                                          <p:spTgt spid="4"/>
                                        </p:tgtEl>
                                        <p:attrNameLst>
                                          <p:attrName>style.visibility</p:attrName>
                                        </p:attrNameLst>
                                      </p:cBhvr>
                                      <p:to>
                                        <p:strVal val="visible"/>
                                      </p:to>
                                    </p:set>
                                    <p:animEffect transition="in" filter="fade">
                                      <p:cBhvr>
                                        <p:cTn id="19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29" grpId="0" animBg="1"/>
      <p:bldP spid="330" grpId="0" animBg="1"/>
      <p:bldP spid="331" grpId="0" animBg="1"/>
      <p:bldP spid="332" grpId="0" animBg="1"/>
      <p:bldP spid="444" grpId="0" animBg="1"/>
      <p:bldP spid="445" grpId="0" animBg="1"/>
      <p:bldP spid="446" grpId="0"/>
      <p:bldP spid="452" grpId="0"/>
      <p:bldP spid="453" grpId="0"/>
      <p:bldP spid="459" grpId="0"/>
      <p:bldP spid="470" grpId="0"/>
      <p:bldP spid="479" grpId="0"/>
      <p:bldP spid="480" grpId="0" animBg="1"/>
      <p:bldP spid="505" grpId="0" animBg="1"/>
      <p:bldP spid="518" grpId="0" animBg="1"/>
      <p:bldP spid="519" grpId="0"/>
      <p:bldP spid="520" grpId="0"/>
      <p:bldP spid="521" grpId="0"/>
      <p:bldP spid="522" grpId="0"/>
      <p:bldP spid="530" grpId="0"/>
      <p:bldP spid="604" grpId="0"/>
      <p:bldP spid="615" grpId="0"/>
      <p:bldP spid="616" grpId="0" animBg="1"/>
      <p:bldP spid="616" grpId="1" animBg="1"/>
      <p:bldP spid="617" grpId="0" animBg="1"/>
      <p:bldP spid="636" grpId="0"/>
      <p:bldP spid="6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8</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838200" y="1442494"/>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Modern protocols have flaws: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client (implicit Grant) – Nonce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Make sure your developers are using a library or are fully invested in implementing the protocol and its recommendations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Microsoft Libraries (MSAL) best choice when using Microsoft identity platform</a:t>
            </a:r>
          </a:p>
        </p:txBody>
      </p:sp>
    </p:spTree>
    <p:extLst>
      <p:ext uri="{BB962C8B-B14F-4D97-AF65-F5344CB8AC3E}">
        <p14:creationId xmlns:p14="http://schemas.microsoft.com/office/powerpoint/2010/main" val="3258753034"/>
      </p:ext>
    </p:extLst>
  </p:cSld>
  <p:clrMapOvr>
    <a:masterClrMapping/>
  </p:clrMapOvr>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1904</Words>
  <Application>Microsoft Office PowerPoint</Application>
  <PresentationFormat>Widescreen</PresentationFormat>
  <Paragraphs>366</Paragraphs>
  <Slides>34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Georgia</vt:lpstr>
      <vt:lpstr>Segoe UI</vt:lpstr>
      <vt:lpstr>Segoe UI Light</vt:lpstr>
      <vt:lpstr>Segoe UI Semibold</vt:lpstr>
      <vt:lpstr>Segoe UI Semilight</vt:lpstr>
      <vt:lpstr>Wingdings</vt:lpstr>
      <vt:lpstr>5-50203_Microsoft_Ignite_Template</vt:lpstr>
      <vt:lpstr>Microsoft identity platform Overview</vt:lpstr>
      <vt:lpstr>Let’s start with some code</vt:lpstr>
      <vt:lpstr>What Microsoft identity platform does for developers</vt:lpstr>
      <vt:lpstr>What Microsoft Identity does</vt:lpstr>
      <vt:lpstr>Conditional Access + Identity Protection</vt:lpstr>
      <vt:lpstr>Cloud Identity Provider</vt:lpstr>
      <vt:lpstr>Cloud Identity Provider</vt:lpstr>
      <vt:lpstr>Cloud Identity Provider</vt:lpstr>
      <vt:lpstr>Protocols do not guarantee security, Developers do</vt:lpstr>
      <vt:lpstr>Microsoft identity platform for developers</vt:lpstr>
      <vt:lpstr>Microsoft Authentication Libraries (MSAL) </vt:lpstr>
      <vt:lpstr>Fast and simple integration Authentication libraries</vt:lpstr>
      <vt:lpstr>PowerPoint Presentation</vt:lpstr>
      <vt:lpstr>Continuous growth of adoption and usage</vt:lpstr>
      <vt:lpstr>External collaboration using B2B</vt:lpstr>
      <vt:lpstr>Azure AD for partners and customers</vt:lpstr>
      <vt:lpstr>PowerPoint Presentation</vt:lpstr>
      <vt:lpstr>What is automatic user provisioning?</vt:lpstr>
      <vt:lpstr>What is SCIM?</vt:lpstr>
      <vt:lpstr>What we hear from customers</vt:lpstr>
      <vt:lpstr>PowerPoint Presentation</vt:lpstr>
      <vt:lpstr>PowerPoint Presentation</vt:lpstr>
      <vt:lpstr>PowerPoint Presentation</vt:lpstr>
      <vt:lpstr>Let’s start with an app</vt:lpstr>
      <vt:lpstr>App Registration – App Trusts Microsoft identity platform</vt:lpstr>
      <vt:lpstr>Demo application registration</vt:lpstr>
      <vt:lpstr>Single Enterprise App – Users come from only one enterprise</vt:lpstr>
      <vt:lpstr>Registering the app is not enough</vt:lpstr>
      <vt:lpstr>Making getting your app easier</vt:lpstr>
      <vt:lpstr>Making getting your app easier</vt:lpstr>
      <vt:lpstr>Demo Enterprise Application</vt:lpstr>
      <vt:lpstr>Microsoft identity platform</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2021-05-13T13:34:31Z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2021-05-13T13:34:31Z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e5498da5-9fe5-4e6a-8fa1-df77a365bef5</vt:lpwstr>
  </property>
  <property fmtid="{D5CDD505-2E9C-101B-9397-08002B2CF9AE}" pid="8" name="MSIP_Label_f42aa342-8706-4288-bd11-ebb85995028c_ContentBits">
    <vt:lpwstr>0</vt:lpwstr>
  </property>
</Properties>
</file>